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309" r:id="rId2"/>
    <p:sldId id="276" r:id="rId3"/>
    <p:sldId id="257" r:id="rId4"/>
    <p:sldId id="295" r:id="rId5"/>
    <p:sldId id="259" r:id="rId6"/>
    <p:sldId id="260" r:id="rId7"/>
    <p:sldId id="261" r:id="rId8"/>
    <p:sldId id="294" r:id="rId9"/>
    <p:sldId id="258" r:id="rId10"/>
    <p:sldId id="265" r:id="rId11"/>
    <p:sldId id="266" r:id="rId12"/>
    <p:sldId id="296" r:id="rId13"/>
    <p:sldId id="297" r:id="rId14"/>
    <p:sldId id="298" r:id="rId15"/>
    <p:sldId id="299" r:id="rId16"/>
    <p:sldId id="267" r:id="rId17"/>
    <p:sldId id="268" r:id="rId18"/>
    <p:sldId id="269" r:id="rId19"/>
    <p:sldId id="292" r:id="rId20"/>
    <p:sldId id="300" r:id="rId21"/>
    <p:sldId id="273" r:id="rId22"/>
    <p:sldId id="282" r:id="rId23"/>
    <p:sldId id="270" r:id="rId24"/>
    <p:sldId id="272" r:id="rId25"/>
    <p:sldId id="277" r:id="rId26"/>
    <p:sldId id="293" r:id="rId27"/>
    <p:sldId id="306" r:id="rId28"/>
    <p:sldId id="307" r:id="rId29"/>
    <p:sldId id="301" r:id="rId30"/>
    <p:sldId id="302" r:id="rId31"/>
    <p:sldId id="303" r:id="rId32"/>
    <p:sldId id="304" r:id="rId33"/>
    <p:sldId id="305" r:id="rId34"/>
    <p:sldId id="308" r:id="rId35"/>
    <p:sldId id="279" r:id="rId36"/>
    <p:sldId id="280"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57" autoAdjust="0"/>
  </p:normalViewPr>
  <p:slideViewPr>
    <p:cSldViewPr>
      <p:cViewPr varScale="1">
        <p:scale>
          <a:sx n="74" d="100"/>
          <a:sy n="74" d="100"/>
        </p:scale>
        <p:origin x="171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18CD8-0235-4346-9C41-A69ACACCEC31}" type="doc">
      <dgm:prSet loTypeId="urn:microsoft.com/office/officeart/2005/8/layout/target3" loCatId="list" qsTypeId="urn:microsoft.com/office/officeart/2005/8/quickstyle/3d5" qsCatId="3D" csTypeId="urn:microsoft.com/office/officeart/2005/8/colors/colorful5" csCatId="colorful" phldr="1"/>
      <dgm:spPr/>
      <dgm:t>
        <a:bodyPr/>
        <a:lstStyle/>
        <a:p>
          <a:endParaRPr lang="en-US"/>
        </a:p>
      </dgm:t>
    </dgm:pt>
    <dgm:pt modelId="{5AEFCCDF-DAA2-4696-9744-98AFD88F258B}">
      <dgm:prSet phldrT="[Text]"/>
      <dgm:spPr/>
      <dgm:t>
        <a:bodyPr/>
        <a:lstStyle/>
        <a:p>
          <a:r>
            <a:rPr lang="en-US" dirty="0" err="1"/>
            <a:t>Buhay</a:t>
          </a:r>
          <a:r>
            <a:rPr lang="en-US" dirty="0"/>
            <a:t> ng </a:t>
          </a:r>
          <a:r>
            <a:rPr lang="en-US" dirty="0" err="1"/>
            <a:t>tao</a:t>
          </a:r>
          <a:r>
            <a:rPr lang="en-US" dirty="0"/>
            <a:t> </a:t>
          </a:r>
          <a:r>
            <a:rPr lang="en-US" dirty="0" err="1"/>
            <a:t>ang</a:t>
          </a:r>
          <a:r>
            <a:rPr lang="en-US" dirty="0"/>
            <a:t> </a:t>
          </a:r>
          <a:r>
            <a:rPr lang="en-US" dirty="0" err="1"/>
            <a:t>naisasalba</a:t>
          </a:r>
          <a:r>
            <a:rPr lang="en-US" dirty="0"/>
            <a:t> ng </a:t>
          </a:r>
          <a:r>
            <a:rPr lang="en-US" dirty="0" err="1"/>
            <a:t>pagpapabakuna</a:t>
          </a:r>
          <a:r>
            <a:rPr lang="en-US" dirty="0"/>
            <a:t>, </a:t>
          </a:r>
          <a:r>
            <a:rPr lang="en-US" dirty="0" err="1"/>
            <a:t>maliban</a:t>
          </a:r>
          <a:r>
            <a:rPr lang="en-US" dirty="0"/>
            <a:t> pa </a:t>
          </a:r>
          <a:r>
            <a:rPr lang="en-US" dirty="0" err="1"/>
            <a:t>sa</a:t>
          </a:r>
          <a:r>
            <a:rPr lang="en-US" dirty="0"/>
            <a:t> </a:t>
          </a:r>
          <a:r>
            <a:rPr lang="en-US" dirty="0" err="1"/>
            <a:t>iwas-gastos</a:t>
          </a:r>
          <a:r>
            <a:rPr lang="en-US" dirty="0"/>
            <a:t>?</a:t>
          </a:r>
        </a:p>
      </dgm:t>
    </dgm:pt>
    <dgm:pt modelId="{0F2A5107-1254-4FEE-AD5B-D5F01BF95664}" type="parTrans" cxnId="{F9146950-B0BF-4658-BD6B-9AB20D315283}">
      <dgm:prSet/>
      <dgm:spPr/>
      <dgm:t>
        <a:bodyPr/>
        <a:lstStyle/>
        <a:p>
          <a:endParaRPr lang="en-US"/>
        </a:p>
      </dgm:t>
    </dgm:pt>
    <dgm:pt modelId="{F98E81EB-20A7-4629-9859-166AAB3F0AAC}" type="sibTrans" cxnId="{F9146950-B0BF-4658-BD6B-9AB20D315283}">
      <dgm:prSet/>
      <dgm:spPr/>
      <dgm:t>
        <a:bodyPr/>
        <a:lstStyle/>
        <a:p>
          <a:endParaRPr lang="en-US"/>
        </a:p>
      </dgm:t>
    </dgm:pt>
    <dgm:pt modelId="{EDB28F96-74A6-4F75-B270-19D238CEDB01}">
      <dgm:prSet phldrT="[Text]"/>
      <dgm:spPr/>
      <dgm:t>
        <a:bodyPr/>
        <a:lstStyle/>
        <a:p>
          <a:r>
            <a:rPr lang="en-US" dirty="0"/>
            <a:t>May </a:t>
          </a:r>
          <a:r>
            <a:rPr lang="en-US" dirty="0" err="1"/>
            <a:t>mga</a:t>
          </a:r>
          <a:r>
            <a:rPr lang="en-US" dirty="0"/>
            <a:t> </a:t>
          </a:r>
          <a:r>
            <a:rPr lang="en-US" dirty="0" err="1"/>
            <a:t>bakuna</a:t>
          </a:r>
          <a:r>
            <a:rPr lang="en-US" dirty="0"/>
            <a:t> </a:t>
          </a:r>
          <a:r>
            <a:rPr lang="en-US" dirty="0" err="1"/>
            <a:t>laban</a:t>
          </a:r>
          <a:r>
            <a:rPr lang="en-US" dirty="0"/>
            <a:t> </a:t>
          </a:r>
          <a:r>
            <a:rPr lang="en-US" dirty="0" err="1"/>
            <a:t>sa</a:t>
          </a:r>
          <a:r>
            <a:rPr lang="en-US" dirty="0"/>
            <a:t> </a:t>
          </a:r>
          <a:r>
            <a:rPr lang="en-US" dirty="0" err="1"/>
            <a:t>higit</a:t>
          </a:r>
          <a:r>
            <a:rPr lang="en-US" dirty="0"/>
            <a:t> </a:t>
          </a:r>
          <a:r>
            <a:rPr lang="en-US" dirty="0" err="1"/>
            <a:t>na</a:t>
          </a:r>
          <a:r>
            <a:rPr lang="en-US" dirty="0"/>
            <a:t> 20 </a:t>
          </a:r>
          <a:r>
            <a:rPr lang="en-US" dirty="0" err="1"/>
            <a:t>sakit</a:t>
          </a:r>
          <a:r>
            <a:rPr lang="en-US" dirty="0"/>
            <a:t> </a:t>
          </a:r>
          <a:r>
            <a:rPr lang="en-US" dirty="0" err="1"/>
            <a:t>na</a:t>
          </a:r>
          <a:r>
            <a:rPr lang="en-US" dirty="0"/>
            <a:t> </a:t>
          </a:r>
          <a:r>
            <a:rPr lang="en-US" dirty="0" err="1"/>
            <a:t>dulot</a:t>
          </a:r>
          <a:r>
            <a:rPr lang="en-US" dirty="0"/>
            <a:t> ng </a:t>
          </a:r>
          <a:r>
            <a:rPr lang="en-US" dirty="0" err="1"/>
            <a:t>ibat</a:t>
          </a:r>
          <a:r>
            <a:rPr lang="en-US" dirty="0"/>
            <a:t> </a:t>
          </a:r>
          <a:r>
            <a:rPr lang="en-US" dirty="0" err="1"/>
            <a:t>ibang</a:t>
          </a:r>
          <a:r>
            <a:rPr lang="en-US" dirty="0"/>
            <a:t> bacteria o virus?</a:t>
          </a:r>
        </a:p>
      </dgm:t>
    </dgm:pt>
    <dgm:pt modelId="{EFD19B24-76A5-4799-97D2-3966D9DB8D03}" type="parTrans" cxnId="{B99FAACF-794A-4B47-A712-75F14E168207}">
      <dgm:prSet/>
      <dgm:spPr/>
      <dgm:t>
        <a:bodyPr/>
        <a:lstStyle/>
        <a:p>
          <a:endParaRPr lang="en-US"/>
        </a:p>
      </dgm:t>
    </dgm:pt>
    <dgm:pt modelId="{01F6963B-B3DE-4C15-9DA5-3B9197D254C1}" type="sibTrans" cxnId="{B99FAACF-794A-4B47-A712-75F14E168207}">
      <dgm:prSet/>
      <dgm:spPr/>
      <dgm:t>
        <a:bodyPr/>
        <a:lstStyle/>
        <a:p>
          <a:endParaRPr lang="en-US"/>
        </a:p>
      </dgm:t>
    </dgm:pt>
    <dgm:pt modelId="{D6300A20-0ED6-4ADC-B33E-9F358FFDBFCD}">
      <dgm:prSet phldrT="[Text]"/>
      <dgm:spPr/>
      <dgm:t>
        <a:bodyPr/>
        <a:lstStyle/>
        <a:p>
          <a:r>
            <a:rPr lang="en-US" dirty="0"/>
            <a:t>Na </a:t>
          </a:r>
          <a:r>
            <a:rPr lang="en-US" dirty="0" err="1"/>
            <a:t>ang</a:t>
          </a:r>
          <a:r>
            <a:rPr lang="en-US" dirty="0"/>
            <a:t> </a:t>
          </a:r>
          <a:r>
            <a:rPr lang="en-US" dirty="0" err="1"/>
            <a:t>pagpapabakuna</a:t>
          </a:r>
          <a:r>
            <a:rPr lang="en-US" dirty="0"/>
            <a:t> ay </a:t>
          </a:r>
          <a:r>
            <a:rPr lang="en-US" dirty="0" err="1"/>
            <a:t>itinuturing</a:t>
          </a:r>
          <a:r>
            <a:rPr lang="en-US" dirty="0"/>
            <a:t> </a:t>
          </a:r>
          <a:r>
            <a:rPr lang="en-US" dirty="0" err="1"/>
            <a:t>na</a:t>
          </a:r>
          <a:r>
            <a:rPr lang="en-US" dirty="0"/>
            <a:t> </a:t>
          </a:r>
          <a:r>
            <a:rPr lang="en-US" dirty="0" err="1"/>
            <a:t>pangalawang</a:t>
          </a:r>
          <a:r>
            <a:rPr lang="en-US" dirty="0"/>
            <a:t> </a:t>
          </a:r>
          <a:r>
            <a:rPr lang="en-US" dirty="0" err="1"/>
            <a:t>natatanging</a:t>
          </a:r>
          <a:r>
            <a:rPr lang="en-US" dirty="0"/>
            <a:t> </a:t>
          </a:r>
          <a:r>
            <a:rPr lang="en-US" dirty="0" err="1"/>
            <a:t>imbento</a:t>
          </a:r>
          <a:r>
            <a:rPr lang="en-US" dirty="0"/>
            <a:t> ng 20</a:t>
          </a:r>
          <a:r>
            <a:rPr lang="en-US" baseline="30000" dirty="0"/>
            <a:t>th</a:t>
          </a:r>
          <a:r>
            <a:rPr lang="en-US" dirty="0"/>
            <a:t> century, </a:t>
          </a:r>
          <a:r>
            <a:rPr lang="en-US" dirty="0" err="1"/>
            <a:t>pagkatapos</a:t>
          </a:r>
          <a:r>
            <a:rPr lang="en-US" dirty="0"/>
            <a:t> ng </a:t>
          </a:r>
          <a:r>
            <a:rPr lang="en-US" dirty="0" err="1"/>
            <a:t>pagkadiskubre</a:t>
          </a:r>
          <a:r>
            <a:rPr lang="en-US" dirty="0"/>
            <a:t> </a:t>
          </a:r>
          <a:r>
            <a:rPr lang="en-US" dirty="0" err="1"/>
            <a:t>sa</a:t>
          </a:r>
          <a:r>
            <a:rPr lang="en-US" dirty="0"/>
            <a:t> </a:t>
          </a:r>
          <a:r>
            <a:rPr lang="en-US" dirty="0" err="1"/>
            <a:t>malinis</a:t>
          </a:r>
          <a:r>
            <a:rPr lang="en-US" dirty="0"/>
            <a:t> </a:t>
          </a:r>
          <a:r>
            <a:rPr lang="en-US" dirty="0" err="1"/>
            <a:t>na</a:t>
          </a:r>
          <a:r>
            <a:rPr lang="en-US" dirty="0"/>
            <a:t> </a:t>
          </a:r>
          <a:r>
            <a:rPr lang="en-US" dirty="0" err="1"/>
            <a:t>tubig</a:t>
          </a:r>
          <a:r>
            <a:rPr lang="en-US" dirty="0"/>
            <a:t> pang </a:t>
          </a:r>
          <a:r>
            <a:rPr lang="en-US" dirty="0" err="1"/>
            <a:t>inom</a:t>
          </a:r>
          <a:r>
            <a:rPr lang="en-US" dirty="0"/>
            <a:t>?</a:t>
          </a:r>
        </a:p>
      </dgm:t>
    </dgm:pt>
    <dgm:pt modelId="{6F247476-4ABD-4BC8-BC7C-01C525FEA3CD}" type="sibTrans" cxnId="{BF3C59F7-3AE2-424D-89B5-A2B85E29692C}">
      <dgm:prSet/>
      <dgm:spPr/>
      <dgm:t>
        <a:bodyPr/>
        <a:lstStyle/>
        <a:p>
          <a:endParaRPr lang="en-US"/>
        </a:p>
      </dgm:t>
    </dgm:pt>
    <dgm:pt modelId="{EF5D3C0A-379B-47A0-B162-EB19D0E04BEF}" type="parTrans" cxnId="{BF3C59F7-3AE2-424D-89B5-A2B85E29692C}">
      <dgm:prSet/>
      <dgm:spPr/>
      <dgm:t>
        <a:bodyPr/>
        <a:lstStyle/>
        <a:p>
          <a:endParaRPr lang="en-US"/>
        </a:p>
      </dgm:t>
    </dgm:pt>
    <dgm:pt modelId="{2AE66A11-DE30-4678-A0B8-F14AD3710BD2}" type="pres">
      <dgm:prSet presAssocID="{EAB18CD8-0235-4346-9C41-A69ACACCEC31}" presName="Name0" presStyleCnt="0">
        <dgm:presLayoutVars>
          <dgm:chMax val="7"/>
          <dgm:dir/>
          <dgm:animLvl val="lvl"/>
          <dgm:resizeHandles val="exact"/>
        </dgm:presLayoutVars>
      </dgm:prSet>
      <dgm:spPr/>
    </dgm:pt>
    <dgm:pt modelId="{DE6B9D5A-19AB-4008-97BA-B8697F1375BF}" type="pres">
      <dgm:prSet presAssocID="{D6300A20-0ED6-4ADC-B33E-9F358FFDBFCD}" presName="circle1" presStyleLbl="node1" presStyleIdx="0" presStyleCnt="3" custLinFactNeighborY="-2703"/>
      <dgm:spPr/>
    </dgm:pt>
    <dgm:pt modelId="{32499697-11A3-427F-83F2-EFA9B75F9481}" type="pres">
      <dgm:prSet presAssocID="{D6300A20-0ED6-4ADC-B33E-9F358FFDBFCD}" presName="space" presStyleCnt="0"/>
      <dgm:spPr/>
    </dgm:pt>
    <dgm:pt modelId="{10BA3039-EDC8-451C-9C80-725CB15F62C4}" type="pres">
      <dgm:prSet presAssocID="{D6300A20-0ED6-4ADC-B33E-9F358FFDBFCD}" presName="rect1" presStyleLbl="alignAcc1" presStyleIdx="0" presStyleCnt="3"/>
      <dgm:spPr/>
    </dgm:pt>
    <dgm:pt modelId="{CE0FB659-8169-4694-825B-323761FDD805}" type="pres">
      <dgm:prSet presAssocID="{5AEFCCDF-DAA2-4696-9744-98AFD88F258B}" presName="vertSpace2" presStyleLbl="node1" presStyleIdx="0" presStyleCnt="3"/>
      <dgm:spPr/>
    </dgm:pt>
    <dgm:pt modelId="{C32B8010-FC0F-4452-A9DC-DFAB0DFA64DB}" type="pres">
      <dgm:prSet presAssocID="{5AEFCCDF-DAA2-4696-9744-98AFD88F258B}" presName="circle2" presStyleLbl="node1" presStyleIdx="1" presStyleCnt="3"/>
      <dgm:spPr/>
    </dgm:pt>
    <dgm:pt modelId="{212BACF8-8924-497F-925B-9AAAF1421E16}" type="pres">
      <dgm:prSet presAssocID="{5AEFCCDF-DAA2-4696-9744-98AFD88F258B}" presName="rect2" presStyleLbl="alignAcc1" presStyleIdx="1" presStyleCnt="3" custScaleY="93604"/>
      <dgm:spPr/>
    </dgm:pt>
    <dgm:pt modelId="{B2D5C6DB-2879-46BA-B949-6952BB3812D1}" type="pres">
      <dgm:prSet presAssocID="{EDB28F96-74A6-4F75-B270-19D238CEDB01}" presName="vertSpace3" presStyleLbl="node1" presStyleIdx="1" presStyleCnt="3"/>
      <dgm:spPr/>
    </dgm:pt>
    <dgm:pt modelId="{AE6F1A50-B46C-4FAC-8FB7-31965246F09A}" type="pres">
      <dgm:prSet presAssocID="{EDB28F96-74A6-4F75-B270-19D238CEDB01}" presName="circle3" presStyleLbl="node1" presStyleIdx="2" presStyleCnt="3"/>
      <dgm:spPr/>
    </dgm:pt>
    <dgm:pt modelId="{72DE7583-BCA5-4758-AD1F-DF1B8848CE49}" type="pres">
      <dgm:prSet presAssocID="{EDB28F96-74A6-4F75-B270-19D238CEDB01}" presName="rect3" presStyleLbl="alignAcc1" presStyleIdx="2" presStyleCnt="3"/>
      <dgm:spPr/>
    </dgm:pt>
    <dgm:pt modelId="{8B00D43A-282C-455D-8D60-9A201E40353F}" type="pres">
      <dgm:prSet presAssocID="{D6300A20-0ED6-4ADC-B33E-9F358FFDBFCD}" presName="rect1ParTxNoCh" presStyleLbl="alignAcc1" presStyleIdx="2" presStyleCnt="3">
        <dgm:presLayoutVars>
          <dgm:chMax val="1"/>
          <dgm:bulletEnabled val="1"/>
        </dgm:presLayoutVars>
      </dgm:prSet>
      <dgm:spPr/>
    </dgm:pt>
    <dgm:pt modelId="{9A3E5407-3B92-4C55-87C4-DB8E1BB8F0DF}" type="pres">
      <dgm:prSet presAssocID="{5AEFCCDF-DAA2-4696-9744-98AFD88F258B}" presName="rect2ParTxNoCh" presStyleLbl="alignAcc1" presStyleIdx="2" presStyleCnt="3">
        <dgm:presLayoutVars>
          <dgm:chMax val="1"/>
          <dgm:bulletEnabled val="1"/>
        </dgm:presLayoutVars>
      </dgm:prSet>
      <dgm:spPr/>
    </dgm:pt>
    <dgm:pt modelId="{B117582E-29B8-49BA-A325-E8846FC3857C}" type="pres">
      <dgm:prSet presAssocID="{EDB28F96-74A6-4F75-B270-19D238CEDB01}" presName="rect3ParTxNoCh" presStyleLbl="alignAcc1" presStyleIdx="2" presStyleCnt="3">
        <dgm:presLayoutVars>
          <dgm:chMax val="1"/>
          <dgm:bulletEnabled val="1"/>
        </dgm:presLayoutVars>
      </dgm:prSet>
      <dgm:spPr/>
    </dgm:pt>
  </dgm:ptLst>
  <dgm:cxnLst>
    <dgm:cxn modelId="{533FB01C-BE85-4A4B-A2EB-9698BCB1A2B0}" type="presOf" srcId="{EAB18CD8-0235-4346-9C41-A69ACACCEC31}" destId="{2AE66A11-DE30-4678-A0B8-F14AD3710BD2}" srcOrd="0" destOrd="0" presId="urn:microsoft.com/office/officeart/2005/8/layout/target3"/>
    <dgm:cxn modelId="{8905C81C-0CA4-488A-87A6-B166D955F171}" type="presOf" srcId="{5AEFCCDF-DAA2-4696-9744-98AFD88F258B}" destId="{212BACF8-8924-497F-925B-9AAAF1421E16}" srcOrd="0" destOrd="0" presId="urn:microsoft.com/office/officeart/2005/8/layout/target3"/>
    <dgm:cxn modelId="{DE89F96E-8774-4EAA-9583-41457BA553D9}" type="presOf" srcId="{D6300A20-0ED6-4ADC-B33E-9F358FFDBFCD}" destId="{8B00D43A-282C-455D-8D60-9A201E40353F}" srcOrd="1" destOrd="0" presId="urn:microsoft.com/office/officeart/2005/8/layout/target3"/>
    <dgm:cxn modelId="{F9146950-B0BF-4658-BD6B-9AB20D315283}" srcId="{EAB18CD8-0235-4346-9C41-A69ACACCEC31}" destId="{5AEFCCDF-DAA2-4696-9744-98AFD88F258B}" srcOrd="1" destOrd="0" parTransId="{0F2A5107-1254-4FEE-AD5B-D5F01BF95664}" sibTransId="{F98E81EB-20A7-4629-9859-166AAB3F0AAC}"/>
    <dgm:cxn modelId="{AF67E47D-59D6-4CF5-8735-CB566A437972}" type="presOf" srcId="{EDB28F96-74A6-4F75-B270-19D238CEDB01}" destId="{72DE7583-BCA5-4758-AD1F-DF1B8848CE49}" srcOrd="0" destOrd="0" presId="urn:microsoft.com/office/officeart/2005/8/layout/target3"/>
    <dgm:cxn modelId="{43FB9FAA-A4D1-4D05-8167-02D9D53954F8}" type="presOf" srcId="{5AEFCCDF-DAA2-4696-9744-98AFD88F258B}" destId="{9A3E5407-3B92-4C55-87C4-DB8E1BB8F0DF}" srcOrd="1" destOrd="0" presId="urn:microsoft.com/office/officeart/2005/8/layout/target3"/>
    <dgm:cxn modelId="{B99FAACF-794A-4B47-A712-75F14E168207}" srcId="{EAB18CD8-0235-4346-9C41-A69ACACCEC31}" destId="{EDB28F96-74A6-4F75-B270-19D238CEDB01}" srcOrd="2" destOrd="0" parTransId="{EFD19B24-76A5-4799-97D2-3966D9DB8D03}" sibTransId="{01F6963B-B3DE-4C15-9DA5-3B9197D254C1}"/>
    <dgm:cxn modelId="{752DD7D1-6059-41A8-9CD1-5A664A001EF9}" type="presOf" srcId="{D6300A20-0ED6-4ADC-B33E-9F358FFDBFCD}" destId="{10BA3039-EDC8-451C-9C80-725CB15F62C4}" srcOrd="0" destOrd="0" presId="urn:microsoft.com/office/officeart/2005/8/layout/target3"/>
    <dgm:cxn modelId="{BF3C59F7-3AE2-424D-89B5-A2B85E29692C}" srcId="{EAB18CD8-0235-4346-9C41-A69ACACCEC31}" destId="{D6300A20-0ED6-4ADC-B33E-9F358FFDBFCD}" srcOrd="0" destOrd="0" parTransId="{EF5D3C0A-379B-47A0-B162-EB19D0E04BEF}" sibTransId="{6F247476-4ABD-4BC8-BC7C-01C525FEA3CD}"/>
    <dgm:cxn modelId="{FD7975F9-A8B7-4C76-B8DA-2F4F16C1C0CE}" type="presOf" srcId="{EDB28F96-74A6-4F75-B270-19D238CEDB01}" destId="{B117582E-29B8-49BA-A325-E8846FC3857C}" srcOrd="1" destOrd="0" presId="urn:microsoft.com/office/officeart/2005/8/layout/target3"/>
    <dgm:cxn modelId="{3CCA0916-8F5A-4D67-81AD-C1E9BC806820}" type="presParOf" srcId="{2AE66A11-DE30-4678-A0B8-F14AD3710BD2}" destId="{DE6B9D5A-19AB-4008-97BA-B8697F1375BF}" srcOrd="0" destOrd="0" presId="urn:microsoft.com/office/officeart/2005/8/layout/target3"/>
    <dgm:cxn modelId="{732D3895-94C4-4BB2-965C-CF17119AC7B3}" type="presParOf" srcId="{2AE66A11-DE30-4678-A0B8-F14AD3710BD2}" destId="{32499697-11A3-427F-83F2-EFA9B75F9481}" srcOrd="1" destOrd="0" presId="urn:microsoft.com/office/officeart/2005/8/layout/target3"/>
    <dgm:cxn modelId="{AB51AFF1-A4A9-45DF-AF10-E0CAD2DCD854}" type="presParOf" srcId="{2AE66A11-DE30-4678-A0B8-F14AD3710BD2}" destId="{10BA3039-EDC8-451C-9C80-725CB15F62C4}" srcOrd="2" destOrd="0" presId="urn:microsoft.com/office/officeart/2005/8/layout/target3"/>
    <dgm:cxn modelId="{D55EAC8A-2AAE-4F53-A10D-DBCFAD560638}" type="presParOf" srcId="{2AE66A11-DE30-4678-A0B8-F14AD3710BD2}" destId="{CE0FB659-8169-4694-825B-323761FDD805}" srcOrd="3" destOrd="0" presId="urn:microsoft.com/office/officeart/2005/8/layout/target3"/>
    <dgm:cxn modelId="{B07B2F83-BC17-4E7E-BC03-74DD613655FE}" type="presParOf" srcId="{2AE66A11-DE30-4678-A0B8-F14AD3710BD2}" destId="{C32B8010-FC0F-4452-A9DC-DFAB0DFA64DB}" srcOrd="4" destOrd="0" presId="urn:microsoft.com/office/officeart/2005/8/layout/target3"/>
    <dgm:cxn modelId="{74C61F39-07BA-443E-B7EA-715559D86E3E}" type="presParOf" srcId="{2AE66A11-DE30-4678-A0B8-F14AD3710BD2}" destId="{212BACF8-8924-497F-925B-9AAAF1421E16}" srcOrd="5" destOrd="0" presId="urn:microsoft.com/office/officeart/2005/8/layout/target3"/>
    <dgm:cxn modelId="{15AC369B-60BE-4F63-81A1-7467535E1023}" type="presParOf" srcId="{2AE66A11-DE30-4678-A0B8-F14AD3710BD2}" destId="{B2D5C6DB-2879-46BA-B949-6952BB3812D1}" srcOrd="6" destOrd="0" presId="urn:microsoft.com/office/officeart/2005/8/layout/target3"/>
    <dgm:cxn modelId="{6641C20C-2966-425C-943D-BA6392BE2FFC}" type="presParOf" srcId="{2AE66A11-DE30-4678-A0B8-F14AD3710BD2}" destId="{AE6F1A50-B46C-4FAC-8FB7-31965246F09A}" srcOrd="7" destOrd="0" presId="urn:microsoft.com/office/officeart/2005/8/layout/target3"/>
    <dgm:cxn modelId="{42D2DC7C-E242-4BAF-8C2C-B3EC6434A14E}" type="presParOf" srcId="{2AE66A11-DE30-4678-A0B8-F14AD3710BD2}" destId="{72DE7583-BCA5-4758-AD1F-DF1B8848CE49}" srcOrd="8" destOrd="0" presId="urn:microsoft.com/office/officeart/2005/8/layout/target3"/>
    <dgm:cxn modelId="{C13C64D1-AA6F-4C0D-BB9C-B8B25A06EA94}" type="presParOf" srcId="{2AE66A11-DE30-4678-A0B8-F14AD3710BD2}" destId="{8B00D43A-282C-455D-8D60-9A201E40353F}" srcOrd="9" destOrd="0" presId="urn:microsoft.com/office/officeart/2005/8/layout/target3"/>
    <dgm:cxn modelId="{8563DDF7-DD11-41D7-BDDA-F14ADB52CAE3}" type="presParOf" srcId="{2AE66A11-DE30-4678-A0B8-F14AD3710BD2}" destId="{9A3E5407-3B92-4C55-87C4-DB8E1BB8F0DF}" srcOrd="10" destOrd="0" presId="urn:microsoft.com/office/officeart/2005/8/layout/target3"/>
    <dgm:cxn modelId="{036CDD3D-7A00-4242-90E0-E5B223193B35}" type="presParOf" srcId="{2AE66A11-DE30-4678-A0B8-F14AD3710BD2}" destId="{B117582E-29B8-49BA-A325-E8846FC3857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B9D5A-19AB-4008-97BA-B8697F1375BF}">
      <dsp:nvSpPr>
        <dsp:cNvPr id="0" name=""/>
        <dsp:cNvSpPr/>
      </dsp:nvSpPr>
      <dsp:spPr>
        <a:xfrm>
          <a:off x="0" y="-152416"/>
          <a:ext cx="5638799" cy="5638799"/>
        </a:xfrm>
        <a:prstGeom prst="pie">
          <a:avLst>
            <a:gd name="adj1" fmla="val 5400000"/>
            <a:gd name="adj2" fmla="val 16200000"/>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0BA3039-EDC8-451C-9C80-725CB15F62C4}">
      <dsp:nvSpPr>
        <dsp:cNvPr id="0" name=""/>
        <dsp:cNvSpPr/>
      </dsp:nvSpPr>
      <dsp:spPr>
        <a:xfrm>
          <a:off x="2819399" y="0"/>
          <a:ext cx="7467600" cy="563879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Na </a:t>
          </a:r>
          <a:r>
            <a:rPr lang="en-US" sz="2600" kern="1200" dirty="0" err="1"/>
            <a:t>ang</a:t>
          </a:r>
          <a:r>
            <a:rPr lang="en-US" sz="2600" kern="1200" dirty="0"/>
            <a:t> </a:t>
          </a:r>
          <a:r>
            <a:rPr lang="en-US" sz="2600" kern="1200" dirty="0" err="1"/>
            <a:t>pagpapabakuna</a:t>
          </a:r>
          <a:r>
            <a:rPr lang="en-US" sz="2600" kern="1200" dirty="0"/>
            <a:t> ay </a:t>
          </a:r>
          <a:r>
            <a:rPr lang="en-US" sz="2600" kern="1200" dirty="0" err="1"/>
            <a:t>itinuturing</a:t>
          </a:r>
          <a:r>
            <a:rPr lang="en-US" sz="2600" kern="1200" dirty="0"/>
            <a:t> </a:t>
          </a:r>
          <a:r>
            <a:rPr lang="en-US" sz="2600" kern="1200" dirty="0" err="1"/>
            <a:t>na</a:t>
          </a:r>
          <a:r>
            <a:rPr lang="en-US" sz="2600" kern="1200" dirty="0"/>
            <a:t> </a:t>
          </a:r>
          <a:r>
            <a:rPr lang="en-US" sz="2600" kern="1200" dirty="0" err="1"/>
            <a:t>pangalawang</a:t>
          </a:r>
          <a:r>
            <a:rPr lang="en-US" sz="2600" kern="1200" dirty="0"/>
            <a:t> </a:t>
          </a:r>
          <a:r>
            <a:rPr lang="en-US" sz="2600" kern="1200" dirty="0" err="1"/>
            <a:t>natatanging</a:t>
          </a:r>
          <a:r>
            <a:rPr lang="en-US" sz="2600" kern="1200" dirty="0"/>
            <a:t> </a:t>
          </a:r>
          <a:r>
            <a:rPr lang="en-US" sz="2600" kern="1200" dirty="0" err="1"/>
            <a:t>imbento</a:t>
          </a:r>
          <a:r>
            <a:rPr lang="en-US" sz="2600" kern="1200" dirty="0"/>
            <a:t> ng 20</a:t>
          </a:r>
          <a:r>
            <a:rPr lang="en-US" sz="2600" kern="1200" baseline="30000" dirty="0"/>
            <a:t>th</a:t>
          </a:r>
          <a:r>
            <a:rPr lang="en-US" sz="2600" kern="1200" dirty="0"/>
            <a:t> century, </a:t>
          </a:r>
          <a:r>
            <a:rPr lang="en-US" sz="2600" kern="1200" dirty="0" err="1"/>
            <a:t>pagkatapos</a:t>
          </a:r>
          <a:r>
            <a:rPr lang="en-US" sz="2600" kern="1200" dirty="0"/>
            <a:t> ng </a:t>
          </a:r>
          <a:r>
            <a:rPr lang="en-US" sz="2600" kern="1200" dirty="0" err="1"/>
            <a:t>pagkadiskubre</a:t>
          </a:r>
          <a:r>
            <a:rPr lang="en-US" sz="2600" kern="1200" dirty="0"/>
            <a:t> </a:t>
          </a:r>
          <a:r>
            <a:rPr lang="en-US" sz="2600" kern="1200" dirty="0" err="1"/>
            <a:t>sa</a:t>
          </a:r>
          <a:r>
            <a:rPr lang="en-US" sz="2600" kern="1200" dirty="0"/>
            <a:t> </a:t>
          </a:r>
          <a:r>
            <a:rPr lang="en-US" sz="2600" kern="1200" dirty="0" err="1"/>
            <a:t>malinis</a:t>
          </a:r>
          <a:r>
            <a:rPr lang="en-US" sz="2600" kern="1200" dirty="0"/>
            <a:t> </a:t>
          </a:r>
          <a:r>
            <a:rPr lang="en-US" sz="2600" kern="1200" dirty="0" err="1"/>
            <a:t>na</a:t>
          </a:r>
          <a:r>
            <a:rPr lang="en-US" sz="2600" kern="1200" dirty="0"/>
            <a:t> </a:t>
          </a:r>
          <a:r>
            <a:rPr lang="en-US" sz="2600" kern="1200" dirty="0" err="1"/>
            <a:t>tubig</a:t>
          </a:r>
          <a:r>
            <a:rPr lang="en-US" sz="2600" kern="1200" dirty="0"/>
            <a:t> pang </a:t>
          </a:r>
          <a:r>
            <a:rPr lang="en-US" sz="2600" kern="1200" dirty="0" err="1"/>
            <a:t>inom</a:t>
          </a:r>
          <a:r>
            <a:rPr lang="en-US" sz="2600" kern="1200" dirty="0"/>
            <a:t>?</a:t>
          </a:r>
        </a:p>
      </dsp:txBody>
      <dsp:txXfrm>
        <a:off x="2819399" y="0"/>
        <a:ext cx="7467600" cy="1691643"/>
      </dsp:txXfrm>
    </dsp:sp>
    <dsp:sp modelId="{C32B8010-FC0F-4452-A9DC-DFAB0DFA64DB}">
      <dsp:nvSpPr>
        <dsp:cNvPr id="0" name=""/>
        <dsp:cNvSpPr/>
      </dsp:nvSpPr>
      <dsp:spPr>
        <a:xfrm>
          <a:off x="986791" y="1691643"/>
          <a:ext cx="3665216" cy="3665216"/>
        </a:xfrm>
        <a:prstGeom prst="pie">
          <a:avLst>
            <a:gd name="adj1" fmla="val 5400000"/>
            <a:gd name="adj2" fmla="val 16200000"/>
          </a:avLst>
        </a:prstGeom>
        <a:solidFill>
          <a:schemeClr val="accent5">
            <a:hueOff val="-4966938"/>
            <a:satOff val="19906"/>
            <a:lumOff val="431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12BACF8-8924-497F-925B-9AAAF1421E16}">
      <dsp:nvSpPr>
        <dsp:cNvPr id="0" name=""/>
        <dsp:cNvSpPr/>
      </dsp:nvSpPr>
      <dsp:spPr>
        <a:xfrm>
          <a:off x="2819399" y="1808857"/>
          <a:ext cx="7467600" cy="3430789"/>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err="1"/>
            <a:t>Buhay</a:t>
          </a:r>
          <a:r>
            <a:rPr lang="en-US" sz="2600" kern="1200" dirty="0"/>
            <a:t> ng </a:t>
          </a:r>
          <a:r>
            <a:rPr lang="en-US" sz="2600" kern="1200" dirty="0" err="1"/>
            <a:t>tao</a:t>
          </a:r>
          <a:r>
            <a:rPr lang="en-US" sz="2600" kern="1200" dirty="0"/>
            <a:t> </a:t>
          </a:r>
          <a:r>
            <a:rPr lang="en-US" sz="2600" kern="1200" dirty="0" err="1"/>
            <a:t>ang</a:t>
          </a:r>
          <a:r>
            <a:rPr lang="en-US" sz="2600" kern="1200" dirty="0"/>
            <a:t> </a:t>
          </a:r>
          <a:r>
            <a:rPr lang="en-US" sz="2600" kern="1200" dirty="0" err="1"/>
            <a:t>naisasalba</a:t>
          </a:r>
          <a:r>
            <a:rPr lang="en-US" sz="2600" kern="1200" dirty="0"/>
            <a:t> ng </a:t>
          </a:r>
          <a:r>
            <a:rPr lang="en-US" sz="2600" kern="1200" dirty="0" err="1"/>
            <a:t>pagpapabakuna</a:t>
          </a:r>
          <a:r>
            <a:rPr lang="en-US" sz="2600" kern="1200" dirty="0"/>
            <a:t>, </a:t>
          </a:r>
          <a:r>
            <a:rPr lang="en-US" sz="2600" kern="1200" dirty="0" err="1"/>
            <a:t>maliban</a:t>
          </a:r>
          <a:r>
            <a:rPr lang="en-US" sz="2600" kern="1200" dirty="0"/>
            <a:t> pa </a:t>
          </a:r>
          <a:r>
            <a:rPr lang="en-US" sz="2600" kern="1200" dirty="0" err="1"/>
            <a:t>sa</a:t>
          </a:r>
          <a:r>
            <a:rPr lang="en-US" sz="2600" kern="1200" dirty="0"/>
            <a:t> </a:t>
          </a:r>
          <a:r>
            <a:rPr lang="en-US" sz="2600" kern="1200" dirty="0" err="1"/>
            <a:t>iwas-gastos</a:t>
          </a:r>
          <a:r>
            <a:rPr lang="en-US" sz="2600" kern="1200" dirty="0"/>
            <a:t>?</a:t>
          </a:r>
        </a:p>
      </dsp:txBody>
      <dsp:txXfrm>
        <a:off x="2819399" y="1808857"/>
        <a:ext cx="7467600" cy="1583440"/>
      </dsp:txXfrm>
    </dsp:sp>
    <dsp:sp modelId="{AE6F1A50-B46C-4FAC-8FB7-31965246F09A}">
      <dsp:nvSpPr>
        <dsp:cNvPr id="0" name=""/>
        <dsp:cNvSpPr/>
      </dsp:nvSpPr>
      <dsp:spPr>
        <a:xfrm>
          <a:off x="1973580" y="3383281"/>
          <a:ext cx="1691638" cy="1691638"/>
        </a:xfrm>
        <a:prstGeom prst="pie">
          <a:avLst>
            <a:gd name="adj1" fmla="val 5400000"/>
            <a:gd name="adj2" fmla="val 16200000"/>
          </a:avLst>
        </a:prstGeom>
        <a:solidFill>
          <a:schemeClr val="accent5">
            <a:hueOff val="-9933876"/>
            <a:satOff val="39811"/>
            <a:lumOff val="862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2DE7583-BCA5-4758-AD1F-DF1B8848CE49}">
      <dsp:nvSpPr>
        <dsp:cNvPr id="0" name=""/>
        <dsp:cNvSpPr/>
      </dsp:nvSpPr>
      <dsp:spPr>
        <a:xfrm>
          <a:off x="2819399" y="3383281"/>
          <a:ext cx="7467600" cy="1691638"/>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May </a:t>
          </a:r>
          <a:r>
            <a:rPr lang="en-US" sz="2600" kern="1200" dirty="0" err="1"/>
            <a:t>mga</a:t>
          </a:r>
          <a:r>
            <a:rPr lang="en-US" sz="2600" kern="1200" dirty="0"/>
            <a:t> </a:t>
          </a:r>
          <a:r>
            <a:rPr lang="en-US" sz="2600" kern="1200" dirty="0" err="1"/>
            <a:t>bakuna</a:t>
          </a:r>
          <a:r>
            <a:rPr lang="en-US" sz="2600" kern="1200" dirty="0"/>
            <a:t> </a:t>
          </a:r>
          <a:r>
            <a:rPr lang="en-US" sz="2600" kern="1200" dirty="0" err="1"/>
            <a:t>laban</a:t>
          </a:r>
          <a:r>
            <a:rPr lang="en-US" sz="2600" kern="1200" dirty="0"/>
            <a:t> </a:t>
          </a:r>
          <a:r>
            <a:rPr lang="en-US" sz="2600" kern="1200" dirty="0" err="1"/>
            <a:t>sa</a:t>
          </a:r>
          <a:r>
            <a:rPr lang="en-US" sz="2600" kern="1200" dirty="0"/>
            <a:t> </a:t>
          </a:r>
          <a:r>
            <a:rPr lang="en-US" sz="2600" kern="1200" dirty="0" err="1"/>
            <a:t>higit</a:t>
          </a:r>
          <a:r>
            <a:rPr lang="en-US" sz="2600" kern="1200" dirty="0"/>
            <a:t> </a:t>
          </a:r>
          <a:r>
            <a:rPr lang="en-US" sz="2600" kern="1200" dirty="0" err="1"/>
            <a:t>na</a:t>
          </a:r>
          <a:r>
            <a:rPr lang="en-US" sz="2600" kern="1200" dirty="0"/>
            <a:t> 20 </a:t>
          </a:r>
          <a:r>
            <a:rPr lang="en-US" sz="2600" kern="1200" dirty="0" err="1"/>
            <a:t>sakit</a:t>
          </a:r>
          <a:r>
            <a:rPr lang="en-US" sz="2600" kern="1200" dirty="0"/>
            <a:t> </a:t>
          </a:r>
          <a:r>
            <a:rPr lang="en-US" sz="2600" kern="1200" dirty="0" err="1"/>
            <a:t>na</a:t>
          </a:r>
          <a:r>
            <a:rPr lang="en-US" sz="2600" kern="1200" dirty="0"/>
            <a:t> </a:t>
          </a:r>
          <a:r>
            <a:rPr lang="en-US" sz="2600" kern="1200" dirty="0" err="1"/>
            <a:t>dulot</a:t>
          </a:r>
          <a:r>
            <a:rPr lang="en-US" sz="2600" kern="1200" dirty="0"/>
            <a:t> ng </a:t>
          </a:r>
          <a:r>
            <a:rPr lang="en-US" sz="2600" kern="1200" dirty="0" err="1"/>
            <a:t>ibat</a:t>
          </a:r>
          <a:r>
            <a:rPr lang="en-US" sz="2600" kern="1200" dirty="0"/>
            <a:t> </a:t>
          </a:r>
          <a:r>
            <a:rPr lang="en-US" sz="2600" kern="1200" dirty="0" err="1"/>
            <a:t>ibang</a:t>
          </a:r>
          <a:r>
            <a:rPr lang="en-US" sz="2600" kern="1200" dirty="0"/>
            <a:t> bacteria o virus?</a:t>
          </a:r>
        </a:p>
      </dsp:txBody>
      <dsp:txXfrm>
        <a:off x="2819399" y="3383281"/>
        <a:ext cx="7467600" cy="169163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C05B3A-6F0C-4B84-BBC2-F4555838AD49}" type="datetimeFigureOut">
              <a:rPr lang="en-US" smtClean="0"/>
              <a:t>12/13/2023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B77052-317A-46D4-9FBC-91295226A887}" type="slidenum">
              <a:rPr lang="en-US" smtClean="0"/>
              <a:t>‹#›</a:t>
            </a:fld>
            <a:endParaRPr lang="en-US"/>
          </a:p>
        </p:txBody>
      </p:sp>
    </p:spTree>
    <p:extLst>
      <p:ext uri="{BB962C8B-B14F-4D97-AF65-F5344CB8AC3E}">
        <p14:creationId xmlns:p14="http://schemas.microsoft.com/office/powerpoint/2010/main" val="1661269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4B9AB-AF2D-4FEB-B9EC-514F13D67D56}" type="datetimeFigureOut">
              <a:rPr lang="en-US" smtClean="0"/>
              <a:t>12/13/2023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2C1786-3E9C-4F2E-9DFF-FAFB46E5124A}" type="slidenum">
              <a:rPr lang="en-US" smtClean="0"/>
              <a:t>‹#›</a:t>
            </a:fld>
            <a:endParaRPr lang="en-US"/>
          </a:p>
        </p:txBody>
      </p:sp>
    </p:spTree>
    <p:extLst>
      <p:ext uri="{BB962C8B-B14F-4D97-AF65-F5344CB8AC3E}">
        <p14:creationId xmlns:p14="http://schemas.microsoft.com/office/powerpoint/2010/main" val="22331768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1A35E-712C-4993-B924-6320F40AF2B7}" type="slidenum">
              <a:rPr lang="en-US" smtClean="0"/>
              <a:t>1</a:t>
            </a:fld>
            <a:endParaRPr lang="en-US"/>
          </a:p>
        </p:txBody>
      </p:sp>
    </p:spTree>
    <p:extLst>
      <p:ext uri="{BB962C8B-B14F-4D97-AF65-F5344CB8AC3E}">
        <p14:creationId xmlns:p14="http://schemas.microsoft.com/office/powerpoint/2010/main" val="328828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http://diseasespictures.com/wp-content/uploads/2014/03/Pneumonia.png</a:t>
            </a:r>
          </a:p>
          <a:p>
            <a:r>
              <a:rPr lang="en-US" dirty="0"/>
              <a:t>https://upload.wikimedia.org/wikipedia/commons/thumb/9/9f/Illu_conducting_passages.svg/1200px-Illu_conducting_passages.svg.png</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10</a:t>
            </a:fld>
            <a:endParaRPr lang="en-US"/>
          </a:p>
        </p:txBody>
      </p:sp>
    </p:spTree>
    <p:extLst>
      <p:ext uri="{BB962C8B-B14F-4D97-AF65-F5344CB8AC3E}">
        <p14:creationId xmlns:p14="http://schemas.microsoft.com/office/powerpoint/2010/main" val="3763977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https://www.med-ed.virginia.edu/courses/rad/cxr/web%20images/rul-pneumonia-pa.jpg</a:t>
            </a:r>
          </a:p>
          <a:p>
            <a:r>
              <a:rPr lang="en-US" dirty="0"/>
              <a:t>https://assets.nhs.uk/prod/images/M2700195-Tonsillitis-SPL.width-610.jpg</a:t>
            </a:r>
          </a:p>
          <a:p>
            <a:r>
              <a:rPr lang="en-US" dirty="0"/>
              <a:t>https://images.medicinenet.com//images/slideshow/sinusitis_s1_woman_sinus_cavity.jpg</a:t>
            </a:r>
          </a:p>
          <a:p>
            <a:r>
              <a:rPr lang="en-US" dirty="0"/>
              <a:t>http://mybabyclinic.com//uploads/news_images/451x300_a7d87f616c7eb6317dd9674cc62a751488271214.jpg</a:t>
            </a:r>
          </a:p>
          <a:p>
            <a:r>
              <a:rPr lang="en-US" dirty="0"/>
              <a:t>http://www.voicesofmeningitis.org/assets/media/images/meningitis-illustration.png</a:t>
            </a:r>
          </a:p>
          <a:p>
            <a:endParaRPr lang="en-US" dirty="0"/>
          </a:p>
          <a:p>
            <a:br>
              <a:rPr lang="en-US" dirty="0"/>
            </a:b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11</a:t>
            </a:fld>
            <a:endParaRPr lang="en-US"/>
          </a:p>
        </p:txBody>
      </p:sp>
    </p:spTree>
    <p:extLst>
      <p:ext uri="{BB962C8B-B14F-4D97-AF65-F5344CB8AC3E}">
        <p14:creationId xmlns:p14="http://schemas.microsoft.com/office/powerpoint/2010/main" val="3382693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12</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13</a:t>
            </a:fld>
            <a:endParaRPr lang="en-US"/>
          </a:p>
        </p:txBody>
      </p:sp>
    </p:spTree>
    <p:extLst>
      <p:ext uri="{BB962C8B-B14F-4D97-AF65-F5344CB8AC3E}">
        <p14:creationId xmlns:p14="http://schemas.microsoft.com/office/powerpoint/2010/main" val="2717986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14</a:t>
            </a:fld>
            <a:endParaRPr lang="en-US"/>
          </a:p>
        </p:txBody>
      </p:sp>
    </p:spTree>
    <p:extLst>
      <p:ext uri="{BB962C8B-B14F-4D97-AF65-F5344CB8AC3E}">
        <p14:creationId xmlns:p14="http://schemas.microsoft.com/office/powerpoint/2010/main" val="2717986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15</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16</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17</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18</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19</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2</a:t>
            </a:fld>
            <a:endParaRPr lang="en-US"/>
          </a:p>
        </p:txBody>
      </p:sp>
    </p:spTree>
    <p:extLst>
      <p:ext uri="{BB962C8B-B14F-4D97-AF65-F5344CB8AC3E}">
        <p14:creationId xmlns:p14="http://schemas.microsoft.com/office/powerpoint/2010/main" val="227240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20</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21</a:t>
            </a:fld>
            <a:endParaRPr lang="en-US"/>
          </a:p>
        </p:txBody>
      </p:sp>
    </p:spTree>
    <p:extLst>
      <p:ext uri="{BB962C8B-B14F-4D97-AF65-F5344CB8AC3E}">
        <p14:creationId xmlns:p14="http://schemas.microsoft.com/office/powerpoint/2010/main" val="908057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22</a:t>
            </a:fld>
            <a:endParaRPr lang="en-US"/>
          </a:p>
        </p:txBody>
      </p:sp>
    </p:spTree>
    <p:extLst>
      <p:ext uri="{BB962C8B-B14F-4D97-AF65-F5344CB8AC3E}">
        <p14:creationId xmlns:p14="http://schemas.microsoft.com/office/powerpoint/2010/main" val="908057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23</a:t>
            </a:fld>
            <a:endParaRPr lang="en-US"/>
          </a:p>
        </p:txBody>
      </p:sp>
    </p:spTree>
    <p:extLst>
      <p:ext uri="{BB962C8B-B14F-4D97-AF65-F5344CB8AC3E}">
        <p14:creationId xmlns:p14="http://schemas.microsoft.com/office/powerpoint/2010/main" val="908057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24</a:t>
            </a:fld>
            <a:endParaRPr lang="en-US"/>
          </a:p>
        </p:txBody>
      </p:sp>
    </p:spTree>
    <p:extLst>
      <p:ext uri="{BB962C8B-B14F-4D97-AF65-F5344CB8AC3E}">
        <p14:creationId xmlns:p14="http://schemas.microsoft.com/office/powerpoint/2010/main" val="943534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25</a:t>
            </a:fld>
            <a:endParaRPr lang="en-US"/>
          </a:p>
        </p:txBody>
      </p:sp>
    </p:spTree>
    <p:extLst>
      <p:ext uri="{BB962C8B-B14F-4D97-AF65-F5344CB8AC3E}">
        <p14:creationId xmlns:p14="http://schemas.microsoft.com/office/powerpoint/2010/main" val="963889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A1A1-6474-D04B-86BE-48496EED21AA}" type="slidenum">
              <a:rPr lang="en-US" smtClean="0"/>
              <a:t>26</a:t>
            </a:fld>
            <a:endParaRPr lang="en-US"/>
          </a:p>
        </p:txBody>
      </p:sp>
    </p:spTree>
    <p:extLst>
      <p:ext uri="{BB962C8B-B14F-4D97-AF65-F5344CB8AC3E}">
        <p14:creationId xmlns:p14="http://schemas.microsoft.com/office/powerpoint/2010/main" val="567884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27</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28</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D7CDE-0534-4D12-AF21-2A27E781F86D}" type="slidenum">
              <a:rPr lang="en-US" smtClean="0"/>
              <a:t>29</a:t>
            </a:fld>
            <a:endParaRPr lang="en-US"/>
          </a:p>
        </p:txBody>
      </p:sp>
    </p:spTree>
    <p:extLst>
      <p:ext uri="{BB962C8B-B14F-4D97-AF65-F5344CB8AC3E}">
        <p14:creationId xmlns:p14="http://schemas.microsoft.com/office/powerpoint/2010/main" val="395502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3</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 manufacturers</a:t>
            </a:r>
            <a:r>
              <a:rPr lang="en-US" baseline="0" dirty="0"/>
              <a:t> and scientists ensure that the vaccines are effective against infections, can provide a lasting and the broadest protection with the least number of doses, without or the mildest adverse events. They make sure that vaccines are stable at extremes of storage temperatures. The vaccines should also be available for general use and safe for mass production and affordable to the general population especially those who are at risk to acquire the diseases.</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73FE70C1-E7CD-41B7-8F6D-71FD3EA6BD1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64448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D7CDE-0534-4D12-AF21-2A27E781F86D}" type="slidenum">
              <a:rPr lang="en-US" smtClean="0"/>
              <a:t>31</a:t>
            </a:fld>
            <a:endParaRPr lang="en-US"/>
          </a:p>
        </p:txBody>
      </p:sp>
    </p:spTree>
    <p:extLst>
      <p:ext uri="{BB962C8B-B14F-4D97-AF65-F5344CB8AC3E}">
        <p14:creationId xmlns:p14="http://schemas.microsoft.com/office/powerpoint/2010/main" val="2257119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D7CDE-0534-4D12-AF21-2A27E781F86D}" type="slidenum">
              <a:rPr lang="en-US" smtClean="0"/>
              <a:t>32</a:t>
            </a:fld>
            <a:endParaRPr lang="en-US"/>
          </a:p>
        </p:txBody>
      </p:sp>
    </p:spTree>
    <p:extLst>
      <p:ext uri="{BB962C8B-B14F-4D97-AF65-F5344CB8AC3E}">
        <p14:creationId xmlns:p14="http://schemas.microsoft.com/office/powerpoint/2010/main" val="1799551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Immunity may be acquired two ways. One is by getting</a:t>
            </a:r>
            <a:r>
              <a:rPr lang="en-US" baseline="0" dirty="0"/>
              <a:t> natural infection and the other is by vaccination. By acquiring the natural infection, we also become prone to complications that can range from hypersensitivity reaction to death. Many of the cases in the </a:t>
            </a:r>
            <a:r>
              <a:rPr lang="en-US" baseline="0" dirty="0" err="1"/>
              <a:t>prevaccine</a:t>
            </a:r>
            <a:r>
              <a:rPr lang="en-US" baseline="0" dirty="0"/>
              <a:t> era acquired immunity through natural infection but many were not able to survive the severe complications of those vaccine preventable diseases. Vaccination on the other hand eliminates the fact that a person endures the illness. There is also a low risk of adverse reactions that greatly outweighs the risk of complications by natural infections.</a:t>
            </a:r>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D7CDE-0534-4D12-AF21-2A27E781F86D}" type="slidenum">
              <a:rPr lang="en-US" smtClean="0"/>
              <a:t>33</a:t>
            </a:fld>
            <a:endParaRPr lang="en-US"/>
          </a:p>
        </p:txBody>
      </p:sp>
    </p:spTree>
    <p:extLst>
      <p:ext uri="{BB962C8B-B14F-4D97-AF65-F5344CB8AC3E}">
        <p14:creationId xmlns:p14="http://schemas.microsoft.com/office/powerpoint/2010/main" val="2999123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0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271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B7D098-20BE-496A-B2AB-4599D948F055}" type="slidenum">
              <a:rPr lang="en-GB" altLang="en-US" smtClean="0"/>
              <a:pPr/>
              <a:t>34</a:t>
            </a:fld>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35</a:t>
            </a:fld>
            <a:endParaRPr lang="en-US"/>
          </a:p>
        </p:txBody>
      </p:sp>
    </p:spTree>
    <p:extLst>
      <p:ext uri="{BB962C8B-B14F-4D97-AF65-F5344CB8AC3E}">
        <p14:creationId xmlns:p14="http://schemas.microsoft.com/office/powerpoint/2010/main" val="3710121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36</a:t>
            </a:fld>
            <a:endParaRPr lang="en-US"/>
          </a:p>
        </p:txBody>
      </p:sp>
    </p:spTree>
    <p:extLst>
      <p:ext uri="{BB962C8B-B14F-4D97-AF65-F5344CB8AC3E}">
        <p14:creationId xmlns:p14="http://schemas.microsoft.com/office/powerpoint/2010/main" val="3710121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37</a:t>
            </a:fld>
            <a:endParaRPr lang="en-US"/>
          </a:p>
        </p:txBody>
      </p:sp>
    </p:spTree>
    <p:extLst>
      <p:ext uri="{BB962C8B-B14F-4D97-AF65-F5344CB8AC3E}">
        <p14:creationId xmlns:p14="http://schemas.microsoft.com/office/powerpoint/2010/main" val="3710121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4</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Out of 514,745 deaths registered in 2013, more than 81 percent (433,375) were attributed to the top ten leading causes of death for the year. Deaths from all other causes comprised less than 20 percent of total deaths or 97,905 cases. More than one in every five deaths was caused by Diseases of the Heart making it the number one leading cause of death. Diseases of the Heart remained to be the first with 118,740 deaths. It recorded a 22.3 percent share from total deaths.</a:t>
            </a:r>
          </a:p>
          <a:p>
            <a:r>
              <a:rPr lang="en-US" sz="1200" b="0" i="0" kern="1200" dirty="0">
                <a:solidFill>
                  <a:schemeClr val="tx1"/>
                </a:solidFill>
                <a:effectLst/>
                <a:latin typeface="+mn-lt"/>
                <a:ea typeface="+mn-ea"/>
                <a:cs typeface="+mn-cs"/>
              </a:rPr>
              <a:t>Diseases of the Heart had been consistently the number one cause of death for several years now. The 2013 number of deaths from this condition is 6,159 deaths (5.4%) higher than what was reported in 2012 which had 112,581 deaths. This year’s number of deaths from Diseases of the heart comprised 22.3 percent of total deaths. More males than females die from this cause. Out of 118,740 cases reported, 66,612 or 56 percent were males and 52,128 or 44 percent were females. Thus, the death sex ratio for Diseases of the Heart was 1.28 or 129 males in every 100 females.</a:t>
            </a:r>
          </a:p>
          <a:p>
            <a:r>
              <a:rPr lang="en-US" sz="1200" b="0" i="0" kern="1200" dirty="0">
                <a:solidFill>
                  <a:schemeClr val="tx1"/>
                </a:solidFill>
                <a:effectLst/>
                <a:latin typeface="+mn-lt"/>
                <a:ea typeface="+mn-ea"/>
                <a:cs typeface="+mn-cs"/>
              </a:rPr>
              <a:t>The next three diseases in the list which remained in their respective rankings for the past four years already were, Diseases of the Vascular System (68,325; 12.9%), Malignant Neoplasm (53,601; 10.1%) and Pneumonia (53,101; 10.0%).</a:t>
            </a:r>
          </a:p>
          <a:p>
            <a:endParaRPr lang="en-US" dirty="0"/>
          </a:p>
          <a:p>
            <a:r>
              <a:rPr lang="en-US" dirty="0"/>
              <a:t>http://www.doh.gov.ph/mortality</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5</a:t>
            </a:fld>
            <a:endParaRPr lang="en-US"/>
          </a:p>
        </p:txBody>
      </p:sp>
    </p:spTree>
    <p:extLst>
      <p:ext uri="{BB962C8B-B14F-4D97-AF65-F5344CB8AC3E}">
        <p14:creationId xmlns:p14="http://schemas.microsoft.com/office/powerpoint/2010/main" val="344919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6</a:t>
            </a:fld>
            <a:endParaRPr lang="en-US"/>
          </a:p>
        </p:txBody>
      </p:sp>
    </p:spTree>
    <p:extLst>
      <p:ext uri="{BB962C8B-B14F-4D97-AF65-F5344CB8AC3E}">
        <p14:creationId xmlns:p14="http://schemas.microsoft.com/office/powerpoint/2010/main" val="407088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94A1A1-6474-D04B-86BE-48496EED21AA}" type="slidenum">
              <a:rPr lang="en-US" smtClean="0"/>
              <a:t>7</a:t>
            </a:fld>
            <a:endParaRPr lang="en-US"/>
          </a:p>
        </p:txBody>
      </p:sp>
    </p:spTree>
    <p:extLst>
      <p:ext uri="{BB962C8B-B14F-4D97-AF65-F5344CB8AC3E}">
        <p14:creationId xmlns:p14="http://schemas.microsoft.com/office/powerpoint/2010/main" val="248057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8</a:t>
            </a:fld>
            <a:endParaRPr lang="en-US"/>
          </a:p>
        </p:txBody>
      </p:sp>
    </p:spTree>
    <p:extLst>
      <p:ext uri="{BB962C8B-B14F-4D97-AF65-F5344CB8AC3E}">
        <p14:creationId xmlns:p14="http://schemas.microsoft.com/office/powerpoint/2010/main" val="2605508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https://www.cdc.gov/pneumonia/index.html</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9</a:t>
            </a:fld>
            <a:endParaRPr lang="en-US"/>
          </a:p>
        </p:txBody>
      </p:sp>
    </p:spTree>
    <p:extLst>
      <p:ext uri="{BB962C8B-B14F-4D97-AF65-F5344CB8AC3E}">
        <p14:creationId xmlns:p14="http://schemas.microsoft.com/office/powerpoint/2010/main" val="2086464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3EA0A74-5654-41F9-8D3C-7116D96445C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953028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A0A74-5654-41F9-8D3C-7116D96445C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2511829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A0A74-5654-41F9-8D3C-7116D96445C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54991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A0A74-5654-41F9-8D3C-7116D96445C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1902560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A0A74-5654-41F9-8D3C-7116D96445C2}" type="datetimeFigureOut">
              <a:rPr lang="en-US" smtClean="0"/>
              <a:t>12/13/2023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366748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A0A74-5654-41F9-8D3C-7116D96445C2}"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241925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A0A74-5654-41F9-8D3C-7116D96445C2}" type="datetimeFigureOut">
              <a:rPr lang="en-US" smtClean="0"/>
              <a:t>12/13/2023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1540140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A0A74-5654-41F9-8D3C-7116D96445C2}" type="datetimeFigureOut">
              <a:rPr lang="en-US" smtClean="0"/>
              <a:t>12/13/2023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4143324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A0A74-5654-41F9-8D3C-7116D96445C2}" type="datetimeFigureOut">
              <a:rPr lang="en-US" smtClean="0"/>
              <a:t>12/13/2023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271760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A0A74-5654-41F9-8D3C-7116D96445C2}"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192227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A0A74-5654-41F9-8D3C-7116D96445C2}" type="datetimeFigureOut">
              <a:rPr lang="en-US" smtClean="0"/>
              <a:t>12/13/2023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B92565-073C-45E4-BB48-69798B1D924A}" type="slidenum">
              <a:rPr lang="en-US" smtClean="0"/>
              <a:t>‹#›</a:t>
            </a:fld>
            <a:endParaRPr lang="en-US"/>
          </a:p>
        </p:txBody>
      </p:sp>
    </p:spTree>
    <p:extLst>
      <p:ext uri="{BB962C8B-B14F-4D97-AF65-F5344CB8AC3E}">
        <p14:creationId xmlns:p14="http://schemas.microsoft.com/office/powerpoint/2010/main" val="177198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A0A74-5654-41F9-8D3C-7116D96445C2}" type="datetimeFigureOut">
              <a:rPr lang="en-US" smtClean="0"/>
              <a:t>12/13/2023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92565-073C-45E4-BB48-69798B1D924A}" type="slidenum">
              <a:rPr lang="en-US" smtClean="0"/>
              <a:t>‹#›</a:t>
            </a:fld>
            <a:endParaRPr lang="en-US"/>
          </a:p>
        </p:txBody>
      </p:sp>
    </p:spTree>
    <p:extLst>
      <p:ext uri="{BB962C8B-B14F-4D97-AF65-F5344CB8AC3E}">
        <p14:creationId xmlns:p14="http://schemas.microsoft.com/office/powerpoint/2010/main" val="414868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jpeg"/><Relationship Id="rId5" Type="http://schemas.microsoft.com/office/2007/relationships/hdphoto" Target="../media/hdphoto2.wdp"/><Relationship Id="rId10" Type="http://schemas.openxmlformats.org/officeDocument/2006/relationships/image" Target="../media/image44.jpeg"/><Relationship Id="rId4" Type="http://schemas.openxmlformats.org/officeDocument/2006/relationships/image" Target="../media/image39.png"/><Relationship Id="rId9"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merck.com/product/usa/pi_circulars/p/pneumovax_23/pneumovax_pi.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health for all all for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90" y="157017"/>
            <a:ext cx="9144000" cy="601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D3BDEB-ADBE-4E89-8097-835686D6AD0C}"/>
              </a:ext>
            </a:extLst>
          </p:cNvPr>
          <p:cNvSpPr txBox="1"/>
          <p:nvPr/>
        </p:nvSpPr>
        <p:spPr>
          <a:xfrm>
            <a:off x="6927" y="6509450"/>
            <a:ext cx="1593273" cy="276999"/>
          </a:xfrm>
          <a:prstGeom prst="rect">
            <a:avLst/>
          </a:prstGeom>
          <a:noFill/>
        </p:spPr>
        <p:txBody>
          <a:bodyPr wrap="square" rtlCol="0">
            <a:spAutoFit/>
          </a:bodyPr>
          <a:lstStyle/>
          <a:p>
            <a:r>
              <a:rPr lang="en-US" sz="1200" kern="0" dirty="0">
                <a:effectLst/>
                <a:latin typeface="Calibri" panose="020F0502020204030204" pitchFamily="34" charset="0"/>
                <a:ea typeface="Calibri" panose="020F0502020204030204" pitchFamily="34" charset="0"/>
              </a:rPr>
              <a:t>PH-PNX-00023</a:t>
            </a:r>
            <a:endParaRPr lang="en-IN" sz="1200" dirty="0"/>
          </a:p>
        </p:txBody>
      </p:sp>
    </p:spTree>
    <p:extLst>
      <p:ext uri="{BB962C8B-B14F-4D97-AF65-F5344CB8AC3E}">
        <p14:creationId xmlns:p14="http://schemas.microsoft.com/office/powerpoint/2010/main" val="104571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diseasespictures.com/wp-content/uploads/2014/03/Pneumon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
            <a:ext cx="5575110" cy="64127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he respiratory tract 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04" y="-935182"/>
            <a:ext cx="3938316"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88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i="1" dirty="0">
                <a:solidFill>
                  <a:srgbClr val="FF0000"/>
                </a:solidFill>
              </a:rPr>
              <a:t>SANHI ng PULMONYA:</a:t>
            </a:r>
            <a:br>
              <a:rPr lang="en-US" b="1" i="1" dirty="0">
                <a:solidFill>
                  <a:srgbClr val="FF0000"/>
                </a:solidFill>
              </a:rPr>
            </a:br>
            <a:r>
              <a:rPr lang="en-US" b="1" i="1" dirty="0">
                <a:solidFill>
                  <a:srgbClr val="FF0000"/>
                </a:solidFill>
              </a:rPr>
              <a:t>Streptococcus pneumoniae</a:t>
            </a:r>
          </a:p>
        </p:txBody>
      </p:sp>
      <p:pic>
        <p:nvPicPr>
          <p:cNvPr id="3074" name="Picture 2" descr="https://www.med-ed.virginia.edu/courses/rad/cxr/web%20images/rul-pneumonia-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22098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ssets.nhs.uk/prod/images/M2700195-Tonsillitis-SPL.width-6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1" y="1295400"/>
            <a:ext cx="2590800" cy="2486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mages.medicinenet.com/images/slideshow/sinusitis_s1_woman_sinus_cavit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285163"/>
            <a:ext cx="3476311" cy="249626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ybabyclinic.com/uploads/news_images/451x300_a7d87f616c7eb6317dd9674cc62a7514882712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1" y="3962969"/>
            <a:ext cx="3886200" cy="258505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voicesofmeningitis.org/assets/media/images/meningitis-illustration.png"/>
          <p:cNvPicPr>
            <a:picLocks noChangeAspect="1" noChangeArrowheads="1"/>
          </p:cNvPicPr>
          <p:nvPr/>
        </p:nvPicPr>
        <p:blipFill rotWithShape="1">
          <a:blip r:embed="rId7">
            <a:extLst>
              <a:ext uri="{28A0092B-C50C-407E-A947-70E740481C1C}">
                <a14:useLocalDpi xmlns:a14="http://schemas.microsoft.com/office/drawing/2010/main" val="0"/>
              </a:ext>
            </a:extLst>
          </a:blip>
          <a:srcRect r="21818"/>
          <a:stretch/>
        </p:blipFill>
        <p:spPr bwMode="auto">
          <a:xfrm>
            <a:off x="4270613" y="3962969"/>
            <a:ext cx="4886283" cy="2585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1" y="3402842"/>
            <a:ext cx="2209799" cy="400110"/>
          </a:xfrm>
          <a:prstGeom prst="rect">
            <a:avLst/>
          </a:prstGeom>
          <a:solidFill>
            <a:schemeClr val="tx1"/>
          </a:solidFill>
        </p:spPr>
        <p:txBody>
          <a:bodyPr wrap="square" rtlCol="0">
            <a:spAutoFit/>
          </a:bodyPr>
          <a:lstStyle/>
          <a:p>
            <a:pPr algn="ctr"/>
            <a:r>
              <a:rPr lang="en-US" sz="2000" b="1" dirty="0">
                <a:solidFill>
                  <a:srgbClr val="FFFF00"/>
                </a:solidFill>
              </a:rPr>
              <a:t>PNEUMONIA</a:t>
            </a:r>
          </a:p>
        </p:txBody>
      </p:sp>
      <p:sp>
        <p:nvSpPr>
          <p:cNvPr id="10" name="TextBox 9"/>
          <p:cNvSpPr txBox="1"/>
          <p:nvPr/>
        </p:nvSpPr>
        <p:spPr>
          <a:xfrm>
            <a:off x="2743201" y="3402842"/>
            <a:ext cx="2590800" cy="400110"/>
          </a:xfrm>
          <a:prstGeom prst="rect">
            <a:avLst/>
          </a:prstGeom>
          <a:solidFill>
            <a:schemeClr val="tx1"/>
          </a:solidFill>
        </p:spPr>
        <p:txBody>
          <a:bodyPr wrap="square" rtlCol="0">
            <a:spAutoFit/>
          </a:bodyPr>
          <a:lstStyle/>
          <a:p>
            <a:pPr algn="ctr"/>
            <a:r>
              <a:rPr lang="en-US" sz="2000" b="1" dirty="0">
                <a:solidFill>
                  <a:srgbClr val="FFFF00"/>
                </a:solidFill>
              </a:rPr>
              <a:t>TONSILLITIS</a:t>
            </a:r>
          </a:p>
        </p:txBody>
      </p:sp>
      <p:sp>
        <p:nvSpPr>
          <p:cNvPr id="11" name="TextBox 10"/>
          <p:cNvSpPr txBox="1"/>
          <p:nvPr/>
        </p:nvSpPr>
        <p:spPr>
          <a:xfrm>
            <a:off x="5486400" y="3402842"/>
            <a:ext cx="3476311" cy="400110"/>
          </a:xfrm>
          <a:prstGeom prst="rect">
            <a:avLst/>
          </a:prstGeom>
          <a:solidFill>
            <a:schemeClr val="tx1"/>
          </a:solidFill>
        </p:spPr>
        <p:txBody>
          <a:bodyPr wrap="square" rtlCol="0">
            <a:spAutoFit/>
          </a:bodyPr>
          <a:lstStyle/>
          <a:p>
            <a:pPr algn="ctr"/>
            <a:r>
              <a:rPr lang="en-US" sz="2000" b="1" dirty="0">
                <a:solidFill>
                  <a:srgbClr val="FFFF00"/>
                </a:solidFill>
              </a:rPr>
              <a:t>SINUSITIS</a:t>
            </a:r>
          </a:p>
        </p:txBody>
      </p:sp>
      <p:sp>
        <p:nvSpPr>
          <p:cNvPr id="12" name="TextBox 11"/>
          <p:cNvSpPr txBox="1"/>
          <p:nvPr/>
        </p:nvSpPr>
        <p:spPr>
          <a:xfrm>
            <a:off x="372140" y="6165635"/>
            <a:ext cx="3886200" cy="400110"/>
          </a:xfrm>
          <a:prstGeom prst="rect">
            <a:avLst/>
          </a:prstGeom>
          <a:solidFill>
            <a:schemeClr val="tx1"/>
          </a:solidFill>
        </p:spPr>
        <p:txBody>
          <a:bodyPr wrap="square" rtlCol="0">
            <a:spAutoFit/>
          </a:bodyPr>
          <a:lstStyle/>
          <a:p>
            <a:pPr algn="ctr"/>
            <a:r>
              <a:rPr lang="en-US" sz="2000" b="1" dirty="0">
                <a:solidFill>
                  <a:srgbClr val="FFFF00"/>
                </a:solidFill>
              </a:rPr>
              <a:t>OTITIS MEDIA</a:t>
            </a:r>
          </a:p>
        </p:txBody>
      </p:sp>
      <p:sp>
        <p:nvSpPr>
          <p:cNvPr id="13" name="TextBox 12"/>
          <p:cNvSpPr txBox="1"/>
          <p:nvPr/>
        </p:nvSpPr>
        <p:spPr>
          <a:xfrm>
            <a:off x="4308714" y="6165635"/>
            <a:ext cx="4653997" cy="400110"/>
          </a:xfrm>
          <a:prstGeom prst="rect">
            <a:avLst/>
          </a:prstGeom>
          <a:solidFill>
            <a:schemeClr val="tx1"/>
          </a:solidFill>
        </p:spPr>
        <p:txBody>
          <a:bodyPr wrap="square" rtlCol="0">
            <a:spAutoFit/>
          </a:bodyPr>
          <a:lstStyle/>
          <a:p>
            <a:pPr algn="ctr"/>
            <a:r>
              <a:rPr lang="en-US" sz="2000" b="1" dirty="0">
                <a:solidFill>
                  <a:srgbClr val="FFFF00"/>
                </a:solidFill>
              </a:rPr>
              <a:t>MENINGITIS</a:t>
            </a:r>
          </a:p>
        </p:txBody>
      </p:sp>
    </p:spTree>
    <p:extLst>
      <p:ext uri="{BB962C8B-B14F-4D97-AF65-F5344CB8AC3E}">
        <p14:creationId xmlns:p14="http://schemas.microsoft.com/office/powerpoint/2010/main" val="171262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a:t>1. </a:t>
            </a:r>
            <a:r>
              <a:rPr lang="en-US" b="1" dirty="0" err="1"/>
              <a:t>Ilan</a:t>
            </a:r>
            <a:r>
              <a:rPr lang="en-US" b="1" dirty="0"/>
              <a:t> </a:t>
            </a:r>
            <a:r>
              <a:rPr lang="en-US" b="1" dirty="0" err="1"/>
              <a:t>ang</a:t>
            </a:r>
            <a:r>
              <a:rPr lang="en-US" b="1" dirty="0"/>
              <a:t> </a:t>
            </a:r>
            <a:r>
              <a:rPr lang="en-US" b="1" dirty="0" err="1"/>
              <a:t>namamatay</a:t>
            </a:r>
            <a:r>
              <a:rPr lang="en-US" b="1" dirty="0"/>
              <a:t> at </a:t>
            </a:r>
            <a:r>
              <a:rPr lang="en-US" b="1" dirty="0" err="1"/>
              <a:t>nagkakasakit</a:t>
            </a:r>
            <a:r>
              <a:rPr lang="en-US" b="1" dirty="0"/>
              <a:t> </a:t>
            </a:r>
            <a:r>
              <a:rPr lang="en-US" b="1" dirty="0" err="1"/>
              <a:t>sa</a:t>
            </a:r>
            <a:r>
              <a:rPr lang="en-US" b="1" dirty="0"/>
              <a:t> </a:t>
            </a:r>
            <a:r>
              <a:rPr lang="en-US" b="1" dirty="0" err="1"/>
              <a:t>bansa</a:t>
            </a:r>
            <a:r>
              <a:rPr lang="en-US" b="1" dirty="0"/>
              <a:t> </a:t>
            </a:r>
            <a:r>
              <a:rPr lang="en-US" b="1" dirty="0" err="1"/>
              <a:t>dahil</a:t>
            </a:r>
            <a:r>
              <a:rPr lang="en-US" b="1" dirty="0"/>
              <a:t> </a:t>
            </a:r>
            <a:r>
              <a:rPr lang="en-US" b="1" dirty="0" err="1"/>
              <a:t>sa</a:t>
            </a:r>
            <a:r>
              <a:rPr lang="en-US" b="1" dirty="0"/>
              <a:t> </a:t>
            </a:r>
            <a:r>
              <a:rPr lang="en-US" b="1" dirty="0" err="1"/>
              <a:t>pulmonya</a:t>
            </a:r>
            <a:r>
              <a:rPr lang="en-US" b="1" dirty="0"/>
              <a:t>?</a:t>
            </a:r>
          </a:p>
          <a:p>
            <a:pPr marL="0" indent="0">
              <a:buNone/>
            </a:pPr>
            <a:r>
              <a:rPr lang="en-US" b="1" dirty="0"/>
              <a:t>2. </a:t>
            </a:r>
            <a:r>
              <a:rPr lang="en-US" b="1" dirty="0" err="1"/>
              <a:t>Ano</a:t>
            </a:r>
            <a:r>
              <a:rPr lang="en-US" b="1" dirty="0"/>
              <a:t> </a:t>
            </a:r>
            <a:r>
              <a:rPr lang="en-US" b="1" dirty="0" err="1"/>
              <a:t>ang</a:t>
            </a:r>
            <a:r>
              <a:rPr lang="en-US" b="1" dirty="0"/>
              <a:t> </a:t>
            </a:r>
            <a:r>
              <a:rPr lang="en-US" b="1" dirty="0" err="1"/>
              <a:t>pulmonya</a:t>
            </a:r>
            <a:r>
              <a:rPr lang="en-US" b="1" dirty="0"/>
              <a:t> at </a:t>
            </a:r>
            <a:r>
              <a:rPr lang="en-US" b="1" dirty="0" err="1"/>
              <a:t>mga</a:t>
            </a:r>
            <a:r>
              <a:rPr lang="en-US" b="1" dirty="0"/>
              <a:t> </a:t>
            </a:r>
            <a:r>
              <a:rPr lang="en-US" b="1" dirty="0" err="1"/>
              <a:t>sintomas</a:t>
            </a:r>
            <a:r>
              <a:rPr lang="en-US" b="1" dirty="0"/>
              <a:t> </a:t>
            </a:r>
            <a:r>
              <a:rPr lang="en-US" b="1" dirty="0" err="1"/>
              <a:t>nito</a:t>
            </a:r>
            <a:r>
              <a:rPr lang="en-US" b="1" dirty="0"/>
              <a:t>?</a:t>
            </a:r>
          </a:p>
          <a:p>
            <a:pPr marL="0" indent="0">
              <a:buNone/>
            </a:pPr>
            <a:r>
              <a:rPr lang="en-US" b="1" u="sng" dirty="0"/>
              <a:t>3. Sino </a:t>
            </a:r>
            <a:r>
              <a:rPr lang="en-US" b="1" u="sng" dirty="0" err="1"/>
              <a:t>ang</a:t>
            </a:r>
            <a:r>
              <a:rPr lang="en-US" b="1" u="sng" dirty="0"/>
              <a:t> </a:t>
            </a:r>
            <a:r>
              <a:rPr lang="en-US" b="1" u="sng" dirty="0" err="1"/>
              <a:t>maaaring</a:t>
            </a:r>
            <a:r>
              <a:rPr lang="en-US" b="1" u="sng" dirty="0"/>
              <a:t> </a:t>
            </a:r>
            <a:r>
              <a:rPr lang="en-US" b="1" u="sng" dirty="0" err="1"/>
              <a:t>maapektuhan</a:t>
            </a:r>
            <a:r>
              <a:rPr lang="en-US" b="1" u="sng" dirty="0"/>
              <a:t> ng </a:t>
            </a:r>
            <a:r>
              <a:rPr lang="en-US" b="1" u="sng" dirty="0" err="1"/>
              <a:t>pulmonya</a:t>
            </a:r>
            <a:r>
              <a:rPr lang="en-US" b="1" u="sng" dirty="0"/>
              <a:t>?</a:t>
            </a:r>
          </a:p>
          <a:p>
            <a:pPr marL="0" indent="0">
              <a:buNone/>
            </a:pPr>
            <a:r>
              <a:rPr lang="en-US" b="1" dirty="0"/>
              <a:t>4. </a:t>
            </a:r>
            <a:r>
              <a:rPr lang="en-US" b="1" dirty="0" err="1"/>
              <a:t>Paano</a:t>
            </a:r>
            <a:r>
              <a:rPr lang="en-US" b="1" dirty="0"/>
              <a:t> </a:t>
            </a:r>
            <a:r>
              <a:rPr lang="en-US" b="1" dirty="0" err="1"/>
              <a:t>ito</a:t>
            </a:r>
            <a:r>
              <a:rPr lang="en-US" b="1" dirty="0"/>
              <a:t> </a:t>
            </a:r>
            <a:r>
              <a:rPr lang="en-US" b="1" dirty="0" err="1"/>
              <a:t>maiiwasan</a:t>
            </a:r>
            <a:r>
              <a:rPr lang="en-US" b="1" dirty="0"/>
              <a:t>?</a:t>
            </a:r>
          </a:p>
          <a:p>
            <a:pPr marL="0" indent="0">
              <a:buNone/>
            </a:pPr>
            <a:r>
              <a:rPr lang="en-US" b="1" dirty="0"/>
              <a:t>5. Sino </a:t>
            </a:r>
            <a:r>
              <a:rPr lang="en-US" b="1" dirty="0" err="1"/>
              <a:t>ang</a:t>
            </a:r>
            <a:r>
              <a:rPr lang="en-US" b="1" dirty="0"/>
              <a:t> </a:t>
            </a:r>
            <a:r>
              <a:rPr lang="en-US" b="1" dirty="0" err="1"/>
              <a:t>dapat</a:t>
            </a:r>
            <a:r>
              <a:rPr lang="en-US" b="1" dirty="0"/>
              <a:t> </a:t>
            </a:r>
            <a:r>
              <a:rPr lang="en-US" b="1" dirty="0" err="1"/>
              <a:t>magpabakuna</a:t>
            </a:r>
            <a:r>
              <a:rPr lang="en-US" b="1" dirty="0"/>
              <a:t> </a:t>
            </a:r>
            <a:r>
              <a:rPr lang="en-US" b="1" dirty="0" err="1"/>
              <a:t>laban</a:t>
            </a:r>
            <a:r>
              <a:rPr lang="en-US" b="1" dirty="0"/>
              <a:t> </a:t>
            </a:r>
            <a:r>
              <a:rPr lang="en-US" b="1" dirty="0" err="1"/>
              <a:t>sa</a:t>
            </a:r>
            <a:r>
              <a:rPr lang="en-US" b="1" dirty="0"/>
              <a:t> </a:t>
            </a:r>
            <a:r>
              <a:rPr lang="en-US" b="1" dirty="0" err="1"/>
              <a:t>pulmonya</a:t>
            </a:r>
            <a:r>
              <a:rPr lang="en-US" b="1" dirty="0"/>
              <a:t>?</a:t>
            </a:r>
          </a:p>
        </p:txBody>
      </p:sp>
    </p:spTree>
    <p:extLst>
      <p:ext uri="{BB962C8B-B14F-4D97-AF65-F5344CB8AC3E}">
        <p14:creationId xmlns:p14="http://schemas.microsoft.com/office/powerpoint/2010/main" val="127373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4000" b="1" dirty="0">
                <a:solidFill>
                  <a:srgbClr val="FF0000"/>
                </a:solidFill>
              </a:rPr>
              <a:t>Sino </a:t>
            </a:r>
            <a:r>
              <a:rPr lang="en-US" sz="4000" b="1" dirty="0" err="1">
                <a:solidFill>
                  <a:srgbClr val="FF0000"/>
                </a:solidFill>
              </a:rPr>
              <a:t>ang</a:t>
            </a:r>
            <a:r>
              <a:rPr lang="en-US" sz="4000" b="1" dirty="0">
                <a:solidFill>
                  <a:srgbClr val="FF0000"/>
                </a:solidFill>
              </a:rPr>
              <a:t> </a:t>
            </a:r>
            <a:r>
              <a:rPr lang="en-US" sz="4000" b="1" dirty="0" err="1">
                <a:solidFill>
                  <a:srgbClr val="FF0000"/>
                </a:solidFill>
              </a:rPr>
              <a:t>maaaring</a:t>
            </a:r>
            <a:r>
              <a:rPr lang="en-US" sz="4000" b="1" dirty="0">
                <a:solidFill>
                  <a:srgbClr val="FF0000"/>
                </a:solidFill>
              </a:rPr>
              <a:t> </a:t>
            </a:r>
            <a:r>
              <a:rPr lang="en-US" sz="4000" b="1" dirty="0" err="1">
                <a:solidFill>
                  <a:srgbClr val="FF0000"/>
                </a:solidFill>
              </a:rPr>
              <a:t>maapektuhan</a:t>
            </a:r>
            <a:r>
              <a:rPr lang="en-US" sz="4000" b="1" dirty="0">
                <a:solidFill>
                  <a:srgbClr val="FF0000"/>
                </a:solidFill>
              </a:rPr>
              <a:t> </a:t>
            </a:r>
            <a:br>
              <a:rPr lang="en-US" sz="4000" b="1" dirty="0">
                <a:solidFill>
                  <a:srgbClr val="FF0000"/>
                </a:solidFill>
              </a:rPr>
            </a:br>
            <a:r>
              <a:rPr lang="en-US" sz="4000" b="1" dirty="0">
                <a:solidFill>
                  <a:srgbClr val="FF0000"/>
                </a:solidFill>
              </a:rPr>
              <a:t>ng </a:t>
            </a:r>
            <a:r>
              <a:rPr lang="en-US" sz="4000" b="1" dirty="0" err="1">
                <a:solidFill>
                  <a:srgbClr val="FF0000"/>
                </a:solidFill>
              </a:rPr>
              <a:t>pulmonya</a:t>
            </a:r>
            <a:r>
              <a:rPr lang="en-US" sz="4000" b="1" dirty="0">
                <a:solidFill>
                  <a:srgbClr val="FF0000"/>
                </a:solidFill>
              </a:rPr>
              <a:t>?</a:t>
            </a:r>
          </a:p>
        </p:txBody>
      </p:sp>
      <p:sp>
        <p:nvSpPr>
          <p:cNvPr id="3" name="Content Placeholder 2"/>
          <p:cNvSpPr>
            <a:spLocks noGrp="1"/>
          </p:cNvSpPr>
          <p:nvPr>
            <p:ph idx="1"/>
          </p:nvPr>
        </p:nvSpPr>
        <p:spPr>
          <a:xfrm>
            <a:off x="457200" y="1600200"/>
            <a:ext cx="6172200" cy="4525963"/>
          </a:xfrm>
        </p:spPr>
        <p:txBody>
          <a:bodyPr>
            <a:normAutofit/>
          </a:bodyPr>
          <a:lstStyle/>
          <a:p>
            <a:r>
              <a:rPr lang="en-US" sz="3600" b="1" dirty="0" err="1"/>
              <a:t>Naninigarilyo</a:t>
            </a:r>
            <a:r>
              <a:rPr lang="en-US" sz="3600" b="1" dirty="0"/>
              <a:t> (</a:t>
            </a:r>
            <a:r>
              <a:rPr lang="en-US" sz="3600" b="1" dirty="0" err="1"/>
              <a:t>Nahihirapan</a:t>
            </a:r>
            <a:r>
              <a:rPr lang="en-US" sz="3600" b="1" dirty="0"/>
              <a:t> </a:t>
            </a:r>
            <a:r>
              <a:rPr lang="en-US" sz="3600" b="1" dirty="0" err="1"/>
              <a:t>lumaban</a:t>
            </a:r>
            <a:r>
              <a:rPr lang="en-US" sz="3600" b="1" dirty="0"/>
              <a:t> </a:t>
            </a:r>
            <a:r>
              <a:rPr lang="en-US" sz="3600" b="1" dirty="0" err="1"/>
              <a:t>ang</a:t>
            </a:r>
            <a:r>
              <a:rPr lang="en-US" sz="3600" b="1" dirty="0"/>
              <a:t> </a:t>
            </a:r>
            <a:r>
              <a:rPr lang="en-US" sz="3600" b="1" dirty="0" err="1"/>
              <a:t>baga</a:t>
            </a:r>
            <a:r>
              <a:rPr lang="en-US" sz="3600" b="1" dirty="0"/>
              <a:t> </a:t>
            </a:r>
            <a:r>
              <a:rPr lang="en-US" sz="3600" b="1" dirty="0" err="1"/>
              <a:t>sa</a:t>
            </a:r>
            <a:r>
              <a:rPr lang="en-US" sz="3600" b="1" dirty="0"/>
              <a:t> </a:t>
            </a:r>
            <a:r>
              <a:rPr lang="en-US" sz="3600" b="1" dirty="0" err="1"/>
              <a:t>mga</a:t>
            </a:r>
            <a:r>
              <a:rPr lang="en-US" sz="3600" b="1" dirty="0"/>
              <a:t> </a:t>
            </a:r>
            <a:r>
              <a:rPr lang="en-US" sz="3600" b="1" dirty="0" err="1"/>
              <a:t>impeksyon</a:t>
            </a:r>
            <a:r>
              <a:rPr lang="en-US" sz="3600" b="1" dirty="0"/>
              <a:t> </a:t>
            </a:r>
            <a:r>
              <a:rPr lang="en-US" sz="3600" b="1" dirty="0" err="1"/>
              <a:t>dahil</a:t>
            </a:r>
            <a:r>
              <a:rPr lang="en-US" sz="3600" b="1" dirty="0"/>
              <a:t> </a:t>
            </a:r>
            <a:r>
              <a:rPr lang="en-US" sz="3600" b="1" dirty="0" err="1"/>
              <a:t>sa</a:t>
            </a:r>
            <a:r>
              <a:rPr lang="en-US" sz="3600" b="1" dirty="0"/>
              <a:t> </a:t>
            </a:r>
            <a:r>
              <a:rPr lang="en-US" sz="3600" b="1" dirty="0" err="1"/>
              <a:t>paninigarilyo</a:t>
            </a:r>
            <a:r>
              <a:rPr lang="en-US" sz="3600" b="1" dirty="0"/>
              <a:t>)</a:t>
            </a:r>
          </a:p>
          <a:p>
            <a:r>
              <a:rPr lang="en-US" sz="3600" b="1" dirty="0" err="1"/>
              <a:t>Mga</a:t>
            </a:r>
            <a:r>
              <a:rPr lang="en-US" sz="3600" b="1" dirty="0"/>
              <a:t> </a:t>
            </a:r>
            <a:r>
              <a:rPr lang="en-US" sz="3600" b="1" dirty="0" err="1"/>
              <a:t>mahilig</a:t>
            </a:r>
            <a:r>
              <a:rPr lang="en-US" sz="3600" b="1" dirty="0"/>
              <a:t> </a:t>
            </a:r>
            <a:r>
              <a:rPr lang="en-US" sz="3600" b="1" dirty="0" err="1"/>
              <a:t>gumamit</a:t>
            </a:r>
            <a:r>
              <a:rPr lang="en-US" sz="3600" b="1" dirty="0"/>
              <a:t> ng antibiotics </a:t>
            </a:r>
            <a:r>
              <a:rPr lang="en-US" sz="3600" b="1" dirty="0" err="1"/>
              <a:t>na</a:t>
            </a:r>
            <a:r>
              <a:rPr lang="en-US" sz="3600" b="1" dirty="0"/>
              <a:t> </a:t>
            </a:r>
            <a:r>
              <a:rPr lang="en-US" sz="3600" b="1" dirty="0" err="1"/>
              <a:t>hindi</a:t>
            </a:r>
            <a:r>
              <a:rPr lang="en-US" sz="3600" b="1" dirty="0"/>
              <a:t> </a:t>
            </a:r>
            <a:r>
              <a:rPr lang="en-US" sz="3600" b="1" dirty="0" err="1"/>
              <a:t>riniseta</a:t>
            </a:r>
            <a:r>
              <a:rPr lang="en-US" sz="3600" b="1" dirty="0"/>
              <a:t> ng </a:t>
            </a:r>
            <a:r>
              <a:rPr lang="en-US" sz="3600" b="1" dirty="0" err="1"/>
              <a:t>doktor</a:t>
            </a:r>
            <a:r>
              <a:rPr lang="en-US" sz="3600" b="1" dirty="0"/>
              <a:t> </a:t>
            </a:r>
          </a:p>
        </p:txBody>
      </p:sp>
      <p:sp>
        <p:nvSpPr>
          <p:cNvPr id="4" name="AutoShape 2" descr="Image result for clipart smo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lipart smo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lipart smok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Image result for clipart smo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524000"/>
            <a:ext cx="224790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prescription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080587"/>
            <a:ext cx="1794097" cy="25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27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4000" b="1" dirty="0">
                <a:solidFill>
                  <a:srgbClr val="FF0000"/>
                </a:solidFill>
              </a:rPr>
              <a:t>Sino </a:t>
            </a:r>
            <a:r>
              <a:rPr lang="en-US" sz="4000" b="1" dirty="0" err="1">
                <a:solidFill>
                  <a:srgbClr val="FF0000"/>
                </a:solidFill>
              </a:rPr>
              <a:t>ang</a:t>
            </a:r>
            <a:r>
              <a:rPr lang="en-US" sz="4000" b="1" dirty="0">
                <a:solidFill>
                  <a:srgbClr val="FF0000"/>
                </a:solidFill>
              </a:rPr>
              <a:t> </a:t>
            </a:r>
            <a:r>
              <a:rPr lang="en-US" sz="4000" b="1" dirty="0" err="1">
                <a:solidFill>
                  <a:srgbClr val="FF0000"/>
                </a:solidFill>
              </a:rPr>
              <a:t>maaaring</a:t>
            </a:r>
            <a:r>
              <a:rPr lang="en-US" sz="4000" b="1" dirty="0">
                <a:solidFill>
                  <a:srgbClr val="FF0000"/>
                </a:solidFill>
              </a:rPr>
              <a:t> </a:t>
            </a:r>
            <a:r>
              <a:rPr lang="en-US" sz="4000" b="1" dirty="0" err="1">
                <a:solidFill>
                  <a:srgbClr val="FF0000"/>
                </a:solidFill>
              </a:rPr>
              <a:t>maapektuhan</a:t>
            </a:r>
            <a:r>
              <a:rPr lang="en-US" sz="4000" b="1" dirty="0">
                <a:solidFill>
                  <a:srgbClr val="FF0000"/>
                </a:solidFill>
              </a:rPr>
              <a:t> </a:t>
            </a:r>
            <a:br>
              <a:rPr lang="en-US" sz="4000" b="1" dirty="0">
                <a:solidFill>
                  <a:srgbClr val="FF0000"/>
                </a:solidFill>
              </a:rPr>
            </a:br>
            <a:r>
              <a:rPr lang="en-US" sz="4000" b="1" dirty="0">
                <a:solidFill>
                  <a:srgbClr val="FF0000"/>
                </a:solidFill>
              </a:rPr>
              <a:t>ng </a:t>
            </a:r>
            <a:r>
              <a:rPr lang="en-US" sz="4000" b="1" dirty="0" err="1">
                <a:solidFill>
                  <a:srgbClr val="FF0000"/>
                </a:solidFill>
              </a:rPr>
              <a:t>pulmonya</a:t>
            </a:r>
            <a:r>
              <a:rPr lang="en-US" sz="4000" b="1" dirty="0">
                <a:solidFill>
                  <a:srgbClr val="FF0000"/>
                </a:solidFill>
              </a:rPr>
              <a:t>?</a:t>
            </a:r>
          </a:p>
        </p:txBody>
      </p:sp>
      <p:sp>
        <p:nvSpPr>
          <p:cNvPr id="3" name="Content Placeholder 2"/>
          <p:cNvSpPr>
            <a:spLocks noGrp="1"/>
          </p:cNvSpPr>
          <p:nvPr>
            <p:ph idx="1"/>
          </p:nvPr>
        </p:nvSpPr>
        <p:spPr>
          <a:xfrm>
            <a:off x="457200" y="1600200"/>
            <a:ext cx="5562600" cy="4525963"/>
          </a:xfrm>
        </p:spPr>
        <p:txBody>
          <a:bodyPr>
            <a:normAutofit/>
          </a:bodyPr>
          <a:lstStyle/>
          <a:p>
            <a:r>
              <a:rPr lang="en-US" sz="3600" b="1" dirty="0" err="1"/>
              <a:t>Mababa</a:t>
            </a:r>
            <a:r>
              <a:rPr lang="en-US" sz="3600" b="1" dirty="0"/>
              <a:t> </a:t>
            </a:r>
            <a:r>
              <a:rPr lang="en-US" sz="3600" b="1" dirty="0" err="1"/>
              <a:t>ang</a:t>
            </a:r>
            <a:r>
              <a:rPr lang="en-US" sz="3600" b="1" dirty="0"/>
              <a:t> </a:t>
            </a:r>
            <a:r>
              <a:rPr lang="en-US" sz="3600" b="1" dirty="0" err="1"/>
              <a:t>nutrisyon</a:t>
            </a:r>
            <a:r>
              <a:rPr lang="en-US" sz="3600" b="1" dirty="0"/>
              <a:t> </a:t>
            </a:r>
            <a:r>
              <a:rPr lang="en-US" sz="3600" b="1" dirty="0" err="1"/>
              <a:t>sa</a:t>
            </a:r>
            <a:r>
              <a:rPr lang="en-US" sz="3600" b="1" dirty="0"/>
              <a:t> </a:t>
            </a:r>
            <a:r>
              <a:rPr lang="en-US" sz="3600" b="1" dirty="0" err="1"/>
              <a:t>katawan</a:t>
            </a:r>
            <a:r>
              <a:rPr lang="en-US" sz="3600" b="1" dirty="0"/>
              <a:t> </a:t>
            </a:r>
          </a:p>
          <a:p>
            <a:r>
              <a:rPr lang="en-US" sz="3600" b="1" dirty="0" err="1"/>
              <a:t>Mga</a:t>
            </a:r>
            <a:r>
              <a:rPr lang="en-US" sz="3600" b="1" dirty="0"/>
              <a:t> may </a:t>
            </a:r>
            <a:r>
              <a:rPr lang="en-US" sz="3600" b="1" dirty="0" err="1"/>
              <a:t>ibang</a:t>
            </a:r>
            <a:r>
              <a:rPr lang="en-US" sz="3600" b="1" dirty="0"/>
              <a:t> </a:t>
            </a:r>
            <a:r>
              <a:rPr lang="en-US" sz="3600" b="1" dirty="0" err="1"/>
              <a:t>sakit</a:t>
            </a:r>
            <a:r>
              <a:rPr lang="en-US" sz="3600" b="1" dirty="0"/>
              <a:t> </a:t>
            </a:r>
            <a:r>
              <a:rPr lang="en-US" sz="3600" b="1" dirty="0" err="1"/>
              <a:t>tulad</a:t>
            </a:r>
            <a:r>
              <a:rPr lang="en-US" sz="3600" b="1" dirty="0"/>
              <a:t> ng asthma, diabetes, </a:t>
            </a:r>
            <a:r>
              <a:rPr lang="en-US" sz="3600" b="1" dirty="0" err="1"/>
              <a:t>sakit</a:t>
            </a:r>
            <a:r>
              <a:rPr lang="en-US" sz="3600" b="1" dirty="0"/>
              <a:t> </a:t>
            </a:r>
            <a:r>
              <a:rPr lang="en-US" sz="3600" b="1" dirty="0" err="1"/>
              <a:t>sa</a:t>
            </a:r>
            <a:r>
              <a:rPr lang="en-US" sz="3600" b="1" dirty="0"/>
              <a:t> </a:t>
            </a:r>
            <a:r>
              <a:rPr lang="en-US" sz="3600" b="1" dirty="0" err="1"/>
              <a:t>puso</a:t>
            </a:r>
            <a:r>
              <a:rPr lang="en-US" sz="3600" b="1" dirty="0"/>
              <a:t> o </a:t>
            </a:r>
            <a:r>
              <a:rPr lang="en-US" sz="3600" b="1" dirty="0" err="1"/>
              <a:t>sakit</a:t>
            </a:r>
            <a:r>
              <a:rPr lang="en-US" sz="3600" b="1" dirty="0"/>
              <a:t> </a:t>
            </a:r>
            <a:r>
              <a:rPr lang="en-US" sz="3600" b="1" dirty="0" err="1"/>
              <a:t>sa</a:t>
            </a:r>
            <a:r>
              <a:rPr lang="en-US" sz="3600" b="1" dirty="0"/>
              <a:t> </a:t>
            </a:r>
            <a:r>
              <a:rPr lang="en-US" sz="3600" b="1" dirty="0" err="1"/>
              <a:t>bato</a:t>
            </a:r>
            <a:endParaRPr lang="en-US" sz="3600" b="1" dirty="0"/>
          </a:p>
          <a:p>
            <a:r>
              <a:rPr lang="en-US" sz="3600" b="1" dirty="0" err="1"/>
              <a:t>Mga</a:t>
            </a:r>
            <a:r>
              <a:rPr lang="en-US" sz="3600" b="1" dirty="0"/>
              <a:t> may </a:t>
            </a:r>
            <a:r>
              <a:rPr lang="en-US" sz="3600" b="1" dirty="0" err="1"/>
              <a:t>kanser</a:t>
            </a:r>
            <a:r>
              <a:rPr lang="en-US" sz="3600" b="1" dirty="0"/>
              <a:t> o HIV </a:t>
            </a:r>
          </a:p>
        </p:txBody>
      </p:sp>
      <p:pic>
        <p:nvPicPr>
          <p:cNvPr id="10242" name="Picture 2" descr="Image result for asthma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0"/>
            <a:ext cx="270622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20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a:t>1. </a:t>
            </a:r>
            <a:r>
              <a:rPr lang="en-US" b="1" dirty="0" err="1"/>
              <a:t>Ilan</a:t>
            </a:r>
            <a:r>
              <a:rPr lang="en-US" b="1" dirty="0"/>
              <a:t> </a:t>
            </a:r>
            <a:r>
              <a:rPr lang="en-US" b="1" dirty="0" err="1"/>
              <a:t>ang</a:t>
            </a:r>
            <a:r>
              <a:rPr lang="en-US" b="1" dirty="0"/>
              <a:t> </a:t>
            </a:r>
            <a:r>
              <a:rPr lang="en-US" b="1" dirty="0" err="1"/>
              <a:t>namamatay</a:t>
            </a:r>
            <a:r>
              <a:rPr lang="en-US" b="1" dirty="0"/>
              <a:t> at </a:t>
            </a:r>
            <a:r>
              <a:rPr lang="en-US" b="1" dirty="0" err="1"/>
              <a:t>nagkakasakit</a:t>
            </a:r>
            <a:r>
              <a:rPr lang="en-US" b="1" dirty="0"/>
              <a:t> </a:t>
            </a:r>
            <a:r>
              <a:rPr lang="en-US" b="1" dirty="0" err="1"/>
              <a:t>sa</a:t>
            </a:r>
            <a:r>
              <a:rPr lang="en-US" b="1" dirty="0"/>
              <a:t> </a:t>
            </a:r>
            <a:r>
              <a:rPr lang="en-US" b="1" dirty="0" err="1"/>
              <a:t>bansa</a:t>
            </a:r>
            <a:r>
              <a:rPr lang="en-US" b="1" dirty="0"/>
              <a:t> </a:t>
            </a:r>
            <a:r>
              <a:rPr lang="en-US" b="1" dirty="0" err="1"/>
              <a:t>dahil</a:t>
            </a:r>
            <a:r>
              <a:rPr lang="en-US" b="1" dirty="0"/>
              <a:t> </a:t>
            </a:r>
            <a:r>
              <a:rPr lang="en-US" b="1" dirty="0" err="1"/>
              <a:t>sa</a:t>
            </a:r>
            <a:r>
              <a:rPr lang="en-US" b="1" dirty="0"/>
              <a:t> </a:t>
            </a:r>
            <a:r>
              <a:rPr lang="en-US" b="1" dirty="0" err="1"/>
              <a:t>pulmonya</a:t>
            </a:r>
            <a:r>
              <a:rPr lang="en-US" b="1" dirty="0"/>
              <a:t>?</a:t>
            </a:r>
          </a:p>
          <a:p>
            <a:pPr marL="0" indent="0">
              <a:buNone/>
            </a:pPr>
            <a:r>
              <a:rPr lang="en-US" b="1" dirty="0"/>
              <a:t>2. </a:t>
            </a:r>
            <a:r>
              <a:rPr lang="en-US" b="1" dirty="0" err="1"/>
              <a:t>Ano</a:t>
            </a:r>
            <a:r>
              <a:rPr lang="en-US" b="1" dirty="0"/>
              <a:t> </a:t>
            </a:r>
            <a:r>
              <a:rPr lang="en-US" b="1" dirty="0" err="1"/>
              <a:t>ang</a:t>
            </a:r>
            <a:r>
              <a:rPr lang="en-US" b="1" dirty="0"/>
              <a:t> </a:t>
            </a:r>
            <a:r>
              <a:rPr lang="en-US" b="1" dirty="0" err="1"/>
              <a:t>pulmonya</a:t>
            </a:r>
            <a:r>
              <a:rPr lang="en-US" b="1" dirty="0"/>
              <a:t> at </a:t>
            </a:r>
            <a:r>
              <a:rPr lang="en-US" b="1" dirty="0" err="1"/>
              <a:t>mga</a:t>
            </a:r>
            <a:r>
              <a:rPr lang="en-US" b="1" dirty="0"/>
              <a:t> </a:t>
            </a:r>
            <a:r>
              <a:rPr lang="en-US" b="1" dirty="0" err="1"/>
              <a:t>sintomas</a:t>
            </a:r>
            <a:r>
              <a:rPr lang="en-US" b="1" dirty="0"/>
              <a:t> </a:t>
            </a:r>
            <a:r>
              <a:rPr lang="en-US" b="1" dirty="0" err="1"/>
              <a:t>nito</a:t>
            </a:r>
            <a:r>
              <a:rPr lang="en-US" b="1" dirty="0"/>
              <a:t>?</a:t>
            </a:r>
          </a:p>
          <a:p>
            <a:pPr marL="0" indent="0">
              <a:buNone/>
            </a:pPr>
            <a:r>
              <a:rPr lang="en-US" b="1" dirty="0"/>
              <a:t>3. Sino </a:t>
            </a:r>
            <a:r>
              <a:rPr lang="en-US" b="1" dirty="0" err="1"/>
              <a:t>ang</a:t>
            </a:r>
            <a:r>
              <a:rPr lang="en-US" b="1" dirty="0"/>
              <a:t> </a:t>
            </a:r>
            <a:r>
              <a:rPr lang="en-US" b="1" dirty="0" err="1"/>
              <a:t>maaaring</a:t>
            </a:r>
            <a:r>
              <a:rPr lang="en-US" b="1" dirty="0"/>
              <a:t> </a:t>
            </a:r>
            <a:r>
              <a:rPr lang="en-US" b="1" dirty="0" err="1"/>
              <a:t>maapektuhan</a:t>
            </a:r>
            <a:r>
              <a:rPr lang="en-US" b="1" dirty="0"/>
              <a:t> ng </a:t>
            </a:r>
            <a:r>
              <a:rPr lang="en-US" b="1" dirty="0" err="1"/>
              <a:t>pulmonya</a:t>
            </a:r>
            <a:r>
              <a:rPr lang="en-US" b="1" dirty="0"/>
              <a:t>?</a:t>
            </a:r>
          </a:p>
          <a:p>
            <a:pPr marL="0" indent="0">
              <a:buNone/>
            </a:pPr>
            <a:r>
              <a:rPr lang="en-US" b="1" u="sng" dirty="0"/>
              <a:t>4. </a:t>
            </a:r>
            <a:r>
              <a:rPr lang="en-US" b="1" u="sng" dirty="0" err="1"/>
              <a:t>Paano</a:t>
            </a:r>
            <a:r>
              <a:rPr lang="en-US" b="1" u="sng" dirty="0"/>
              <a:t> </a:t>
            </a:r>
            <a:r>
              <a:rPr lang="en-US" b="1" u="sng" dirty="0" err="1"/>
              <a:t>ito</a:t>
            </a:r>
            <a:r>
              <a:rPr lang="en-US" b="1" u="sng" dirty="0"/>
              <a:t> </a:t>
            </a:r>
            <a:r>
              <a:rPr lang="en-US" b="1" u="sng" dirty="0" err="1"/>
              <a:t>maiiwasan</a:t>
            </a:r>
            <a:r>
              <a:rPr lang="en-US" b="1" u="sng" dirty="0"/>
              <a:t>?</a:t>
            </a:r>
          </a:p>
          <a:p>
            <a:pPr marL="0" indent="0">
              <a:buNone/>
            </a:pPr>
            <a:r>
              <a:rPr lang="en-US" b="1" dirty="0"/>
              <a:t>5. Sino </a:t>
            </a:r>
            <a:r>
              <a:rPr lang="en-US" b="1" dirty="0" err="1"/>
              <a:t>ang</a:t>
            </a:r>
            <a:r>
              <a:rPr lang="en-US" b="1" dirty="0"/>
              <a:t> </a:t>
            </a:r>
            <a:r>
              <a:rPr lang="en-US" b="1" dirty="0" err="1"/>
              <a:t>dapat</a:t>
            </a:r>
            <a:r>
              <a:rPr lang="en-US" b="1" dirty="0"/>
              <a:t> </a:t>
            </a:r>
            <a:r>
              <a:rPr lang="en-US" b="1" dirty="0" err="1"/>
              <a:t>magpabakuna</a:t>
            </a:r>
            <a:r>
              <a:rPr lang="en-US" b="1" dirty="0"/>
              <a:t> </a:t>
            </a:r>
            <a:r>
              <a:rPr lang="en-US" b="1" dirty="0" err="1"/>
              <a:t>laban</a:t>
            </a:r>
            <a:r>
              <a:rPr lang="en-US" b="1" dirty="0"/>
              <a:t> </a:t>
            </a:r>
            <a:r>
              <a:rPr lang="en-US" b="1" dirty="0" err="1"/>
              <a:t>sa</a:t>
            </a:r>
            <a:r>
              <a:rPr lang="en-US" b="1" dirty="0"/>
              <a:t> </a:t>
            </a:r>
            <a:r>
              <a:rPr lang="en-US" b="1" dirty="0" err="1"/>
              <a:t>pulmonya</a:t>
            </a:r>
            <a:r>
              <a:rPr lang="en-US" b="1" dirty="0"/>
              <a:t>?</a:t>
            </a:r>
          </a:p>
        </p:txBody>
      </p:sp>
    </p:spTree>
    <p:extLst>
      <p:ext uri="{BB962C8B-B14F-4D97-AF65-F5344CB8AC3E}">
        <p14:creationId xmlns:p14="http://schemas.microsoft.com/office/powerpoint/2010/main" val="1291723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920" y="160338"/>
            <a:ext cx="8229600" cy="1143000"/>
          </a:xfrm>
        </p:spPr>
        <p:txBody>
          <a:bodyPr/>
          <a:lstStyle/>
          <a:p>
            <a:r>
              <a:rPr lang="en-US" b="1" dirty="0" err="1">
                <a:solidFill>
                  <a:srgbClr val="FF0000"/>
                </a:solidFill>
              </a:rPr>
              <a:t>Paano</a:t>
            </a:r>
            <a:r>
              <a:rPr lang="en-US" b="1" dirty="0">
                <a:solidFill>
                  <a:srgbClr val="FF0000"/>
                </a:solidFill>
              </a:rPr>
              <a:t> </a:t>
            </a:r>
            <a:r>
              <a:rPr lang="en-US" b="1" dirty="0" err="1">
                <a:solidFill>
                  <a:srgbClr val="FF0000"/>
                </a:solidFill>
              </a:rPr>
              <a:t>ito</a:t>
            </a:r>
            <a:r>
              <a:rPr lang="en-US" b="1" dirty="0">
                <a:solidFill>
                  <a:srgbClr val="FF0000"/>
                </a:solidFill>
              </a:rPr>
              <a:t> </a:t>
            </a:r>
            <a:r>
              <a:rPr lang="en-US" b="1" dirty="0" err="1">
                <a:solidFill>
                  <a:srgbClr val="FF0000"/>
                </a:solidFill>
              </a:rPr>
              <a:t>maiiwasan</a:t>
            </a:r>
            <a:r>
              <a:rPr lang="en-US" b="1" dirty="0">
                <a:solidFill>
                  <a:srgbClr val="FF0000"/>
                </a:solidFill>
              </a:rPr>
              <a:t>?</a:t>
            </a:r>
          </a:p>
        </p:txBody>
      </p:sp>
      <p:sp>
        <p:nvSpPr>
          <p:cNvPr id="3" name="Content Placeholder 2"/>
          <p:cNvSpPr>
            <a:spLocks noGrp="1"/>
          </p:cNvSpPr>
          <p:nvPr>
            <p:ph idx="1"/>
          </p:nvPr>
        </p:nvSpPr>
        <p:spPr>
          <a:xfrm>
            <a:off x="307975" y="1065789"/>
            <a:ext cx="8229600" cy="4525963"/>
          </a:xfrm>
        </p:spPr>
        <p:txBody>
          <a:bodyPr>
            <a:normAutofit/>
          </a:bodyPr>
          <a:lstStyle/>
          <a:p>
            <a:r>
              <a:rPr lang="en-US" dirty="0"/>
              <a:t>Good hygiene practices</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671" y="1765823"/>
            <a:ext cx="2747359" cy="226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descr="Image result for wipin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524000"/>
            <a:ext cx="3886200" cy="2492672"/>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s://www.adelantelive.com/wp-content/uploads/2014/02/sneeze-into-elbow.jpg"/>
          <p:cNvPicPr>
            <a:picLocks noChangeAspect="1" noChangeArrowheads="1"/>
          </p:cNvPicPr>
          <p:nvPr/>
        </p:nvPicPr>
        <p:blipFill rotWithShape="1">
          <a:blip r:embed="rId5">
            <a:extLst>
              <a:ext uri="{28A0092B-C50C-407E-A947-70E740481C1C}">
                <a14:useLocalDpi xmlns:a14="http://schemas.microsoft.com/office/drawing/2010/main" val="0"/>
              </a:ext>
            </a:extLst>
          </a:blip>
          <a:srcRect l="56381" t="7330" r="4804" b="6754"/>
          <a:stretch/>
        </p:blipFill>
        <p:spPr bwMode="auto">
          <a:xfrm>
            <a:off x="2594350" y="4499848"/>
            <a:ext cx="2183811" cy="21838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s://www.adelantelive.com/wp-content/uploads/2014/02/sneeze-into-elbow.jpg"/>
          <p:cNvPicPr>
            <a:picLocks noChangeAspect="1" noChangeArrowheads="1"/>
          </p:cNvPicPr>
          <p:nvPr/>
        </p:nvPicPr>
        <p:blipFill rotWithShape="1">
          <a:blip r:embed="rId5">
            <a:extLst>
              <a:ext uri="{28A0092B-C50C-407E-A947-70E740481C1C}">
                <a14:useLocalDpi xmlns:a14="http://schemas.microsoft.com/office/drawing/2010/main" val="0"/>
              </a:ext>
            </a:extLst>
          </a:blip>
          <a:srcRect l="4167" t="6689" r="57301" b="5514"/>
          <a:stretch/>
        </p:blipFill>
        <p:spPr bwMode="auto">
          <a:xfrm>
            <a:off x="460376" y="4500051"/>
            <a:ext cx="2109166" cy="2171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0671" y="4032621"/>
            <a:ext cx="2747359" cy="369332"/>
          </a:xfrm>
          <a:prstGeom prst="rect">
            <a:avLst/>
          </a:prstGeom>
          <a:solidFill>
            <a:srgbClr val="FFFF00"/>
          </a:solidFill>
        </p:spPr>
        <p:txBody>
          <a:bodyPr wrap="square" rtlCol="0">
            <a:spAutoFit/>
          </a:bodyPr>
          <a:lstStyle/>
          <a:p>
            <a:pPr marL="0" lvl="1" algn="ctr"/>
            <a:r>
              <a:rPr lang="en-US" b="1" dirty="0"/>
              <a:t>MAGHUGAS NG KAMAY</a:t>
            </a:r>
          </a:p>
        </p:txBody>
      </p:sp>
      <p:sp>
        <p:nvSpPr>
          <p:cNvPr id="14" name="TextBox 13"/>
          <p:cNvSpPr txBox="1"/>
          <p:nvPr/>
        </p:nvSpPr>
        <p:spPr>
          <a:xfrm>
            <a:off x="4899837" y="4016672"/>
            <a:ext cx="3863163" cy="646331"/>
          </a:xfrm>
          <a:prstGeom prst="rect">
            <a:avLst/>
          </a:prstGeom>
          <a:solidFill>
            <a:srgbClr val="FFFF00"/>
          </a:solidFill>
        </p:spPr>
        <p:txBody>
          <a:bodyPr wrap="square" rtlCol="0">
            <a:spAutoFit/>
          </a:bodyPr>
          <a:lstStyle/>
          <a:p>
            <a:pPr marL="0" lvl="1" algn="ctr"/>
            <a:r>
              <a:rPr lang="en-US" b="1" dirty="0"/>
              <a:t>LINISIN NANG MAAYOS ANG MGA MADALAS GAMITIN</a:t>
            </a:r>
          </a:p>
        </p:txBody>
      </p:sp>
      <p:sp>
        <p:nvSpPr>
          <p:cNvPr id="15" name="TextBox 14"/>
          <p:cNvSpPr txBox="1"/>
          <p:nvPr/>
        </p:nvSpPr>
        <p:spPr>
          <a:xfrm>
            <a:off x="4899837" y="5298459"/>
            <a:ext cx="3863163" cy="1200329"/>
          </a:xfrm>
          <a:prstGeom prst="rect">
            <a:avLst/>
          </a:prstGeom>
          <a:solidFill>
            <a:srgbClr val="FFFF00"/>
          </a:solidFill>
        </p:spPr>
        <p:txBody>
          <a:bodyPr wrap="square" rtlCol="0">
            <a:spAutoFit/>
          </a:bodyPr>
          <a:lstStyle/>
          <a:p>
            <a:pPr marL="0" lvl="1" algn="ctr"/>
            <a:r>
              <a:rPr lang="en-US" b="1" dirty="0"/>
              <a:t>KAPAG UUBO o BABAHING – SIGURADUHING SA MANGAS NG DAMIT AT HINDI SA KAMAY (PARA HINDI MAKAHAWA NG IBA)</a:t>
            </a:r>
          </a:p>
        </p:txBody>
      </p:sp>
    </p:spTree>
    <p:extLst>
      <p:ext uri="{BB962C8B-B14F-4D97-AF65-F5344CB8AC3E}">
        <p14:creationId xmlns:p14="http://schemas.microsoft.com/office/powerpoint/2010/main" val="1860426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4" name="Picture 14" descr="https://userscontent2.emaze.com/images/812cc902-1c0c-4007-a58f-f363ab434267/34afa69e-c690-4623-bfc8-6f61833a2df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2438400"/>
            <a:ext cx="7769225" cy="4297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err="1">
                <a:solidFill>
                  <a:srgbClr val="FF0000"/>
                </a:solidFill>
              </a:rPr>
              <a:t>Paano</a:t>
            </a:r>
            <a:r>
              <a:rPr lang="en-US" b="1" dirty="0">
                <a:solidFill>
                  <a:srgbClr val="FF0000"/>
                </a:solidFill>
              </a:rPr>
              <a:t> </a:t>
            </a:r>
            <a:r>
              <a:rPr lang="en-US" b="1" dirty="0" err="1">
                <a:solidFill>
                  <a:srgbClr val="FF0000"/>
                </a:solidFill>
              </a:rPr>
              <a:t>ito</a:t>
            </a:r>
            <a:r>
              <a:rPr lang="en-US" b="1" dirty="0">
                <a:solidFill>
                  <a:srgbClr val="FF0000"/>
                </a:solidFill>
              </a:rPr>
              <a:t> </a:t>
            </a:r>
            <a:r>
              <a:rPr lang="en-US" b="1" dirty="0" err="1">
                <a:solidFill>
                  <a:srgbClr val="FF0000"/>
                </a:solidFill>
              </a:rPr>
              <a:t>maiiwasan</a:t>
            </a:r>
            <a:r>
              <a:rPr lang="en-US" b="1" dirty="0">
                <a:solidFill>
                  <a:srgbClr val="FF0000"/>
                </a:solidFill>
              </a:rPr>
              <a:t>?</a:t>
            </a:r>
          </a:p>
        </p:txBody>
      </p:sp>
      <p:sp>
        <p:nvSpPr>
          <p:cNvPr id="3" name="Content Placeholder 2"/>
          <p:cNvSpPr>
            <a:spLocks noGrp="1"/>
          </p:cNvSpPr>
          <p:nvPr>
            <p:ph idx="1"/>
          </p:nvPr>
        </p:nvSpPr>
        <p:spPr>
          <a:xfrm>
            <a:off x="307974" y="1243021"/>
            <a:ext cx="8455025" cy="4525963"/>
          </a:xfrm>
        </p:spPr>
        <p:txBody>
          <a:bodyPr>
            <a:normAutofit/>
          </a:bodyPr>
          <a:lstStyle/>
          <a:p>
            <a:r>
              <a:rPr lang="en-US" dirty="0" err="1"/>
              <a:t>Huminto</a:t>
            </a:r>
            <a:r>
              <a:rPr lang="en-US" dirty="0"/>
              <a:t> </a:t>
            </a:r>
            <a:r>
              <a:rPr lang="en-US" dirty="0" err="1"/>
              <a:t>sa</a:t>
            </a:r>
            <a:r>
              <a:rPr lang="en-US" dirty="0"/>
              <a:t> </a:t>
            </a:r>
            <a:r>
              <a:rPr lang="en-US" dirty="0" err="1"/>
              <a:t>paninigarilyo</a:t>
            </a:r>
            <a:r>
              <a:rPr lang="en-US" dirty="0"/>
              <a:t> </a:t>
            </a:r>
          </a:p>
          <a:p>
            <a:r>
              <a:rPr lang="en-US" dirty="0" err="1"/>
              <a:t>Iwasan</a:t>
            </a:r>
            <a:r>
              <a:rPr lang="en-US" dirty="0"/>
              <a:t> </a:t>
            </a:r>
            <a:r>
              <a:rPr lang="en-US" dirty="0" err="1"/>
              <a:t>ang</a:t>
            </a:r>
            <a:r>
              <a:rPr lang="en-US" dirty="0"/>
              <a:t> secondhand smoking o </a:t>
            </a:r>
            <a:r>
              <a:rPr lang="en-US" dirty="0" err="1"/>
              <a:t>usok</a:t>
            </a:r>
            <a:r>
              <a:rPr lang="en-US" dirty="0"/>
              <a:t> ng </a:t>
            </a:r>
            <a:r>
              <a:rPr lang="en-US" dirty="0" err="1"/>
              <a:t>sigarilyo</a:t>
            </a:r>
            <a:r>
              <a:rPr lang="en-US" dirty="0"/>
              <a:t> </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third hand smoke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third hand smok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third hand smoke clipar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result for third hand smoke clipar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third hand smoke clipar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Image result for third hand smoke clipar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60037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Paano</a:t>
            </a:r>
            <a:r>
              <a:rPr lang="en-US" b="1" dirty="0">
                <a:solidFill>
                  <a:srgbClr val="FF0000"/>
                </a:solidFill>
              </a:rPr>
              <a:t> </a:t>
            </a:r>
            <a:r>
              <a:rPr lang="en-US" b="1" dirty="0" err="1">
                <a:solidFill>
                  <a:srgbClr val="FF0000"/>
                </a:solidFill>
              </a:rPr>
              <a:t>ito</a:t>
            </a:r>
            <a:r>
              <a:rPr lang="en-US" b="1" dirty="0">
                <a:solidFill>
                  <a:srgbClr val="FF0000"/>
                </a:solidFill>
              </a:rPr>
              <a:t> </a:t>
            </a:r>
            <a:r>
              <a:rPr lang="en-US" b="1" dirty="0" err="1">
                <a:solidFill>
                  <a:srgbClr val="FF0000"/>
                </a:solidFill>
              </a:rPr>
              <a:t>maiiwasan</a:t>
            </a:r>
            <a:r>
              <a:rPr lang="en-US" b="1" dirty="0">
                <a:solidFill>
                  <a:srgbClr val="FF0000"/>
                </a:solidFill>
              </a:rPr>
              <a:t>?</a:t>
            </a:r>
          </a:p>
        </p:txBody>
      </p:sp>
      <p:sp>
        <p:nvSpPr>
          <p:cNvPr id="3" name="Content Placeholder 2"/>
          <p:cNvSpPr>
            <a:spLocks noGrp="1"/>
          </p:cNvSpPr>
          <p:nvPr>
            <p:ph idx="1"/>
          </p:nvPr>
        </p:nvSpPr>
        <p:spPr>
          <a:xfrm>
            <a:off x="4036210" y="1243021"/>
            <a:ext cx="4726789" cy="4525963"/>
          </a:xfrm>
        </p:spPr>
        <p:txBody>
          <a:bodyPr>
            <a:normAutofit/>
          </a:bodyPr>
          <a:lstStyle/>
          <a:p>
            <a:r>
              <a:rPr lang="en-US" dirty="0" err="1"/>
              <a:t>Siguraduhing</a:t>
            </a:r>
            <a:r>
              <a:rPr lang="en-US" dirty="0"/>
              <a:t> </a:t>
            </a:r>
            <a:r>
              <a:rPr lang="en-US" dirty="0" err="1"/>
              <a:t>nagpapa</a:t>
            </a:r>
            <a:r>
              <a:rPr lang="en-US" dirty="0"/>
              <a:t>-check up para </a:t>
            </a:r>
            <a:r>
              <a:rPr lang="en-US" dirty="0" err="1"/>
              <a:t>sa</a:t>
            </a:r>
            <a:r>
              <a:rPr lang="en-US" dirty="0"/>
              <a:t> </a:t>
            </a:r>
            <a:r>
              <a:rPr lang="en-US" dirty="0" err="1"/>
              <a:t>ibang</a:t>
            </a:r>
            <a:r>
              <a:rPr lang="en-US" dirty="0"/>
              <a:t> </a:t>
            </a:r>
            <a:r>
              <a:rPr lang="en-US" dirty="0" err="1"/>
              <a:t>mga</a:t>
            </a:r>
            <a:r>
              <a:rPr lang="en-US" dirty="0"/>
              <a:t> </a:t>
            </a:r>
            <a:r>
              <a:rPr lang="en-US" dirty="0" err="1"/>
              <a:t>sakit</a:t>
            </a:r>
            <a:r>
              <a:rPr lang="en-US" dirty="0"/>
              <a:t> at </a:t>
            </a:r>
            <a:r>
              <a:rPr lang="en-US" dirty="0" err="1"/>
              <a:t>inaalagaan</a:t>
            </a:r>
            <a:r>
              <a:rPr lang="en-US" dirty="0"/>
              <a:t> </a:t>
            </a:r>
            <a:r>
              <a:rPr lang="en-US" dirty="0" err="1"/>
              <a:t>ang</a:t>
            </a:r>
            <a:r>
              <a:rPr lang="en-US" dirty="0"/>
              <a:t> </a:t>
            </a:r>
            <a:r>
              <a:rPr lang="en-US" dirty="0" err="1"/>
              <a:t>sarili</a:t>
            </a:r>
            <a:r>
              <a:rPr lang="en-US" dirty="0"/>
              <a:t> </a:t>
            </a:r>
            <a:r>
              <a:rPr lang="en-US" dirty="0" err="1"/>
              <a:t>upang</a:t>
            </a:r>
            <a:r>
              <a:rPr lang="en-US" dirty="0"/>
              <a:t> </a:t>
            </a:r>
            <a:r>
              <a:rPr lang="en-US" dirty="0" err="1"/>
              <a:t>hindi</a:t>
            </a:r>
            <a:r>
              <a:rPr lang="en-US" dirty="0"/>
              <a:t> </a:t>
            </a:r>
            <a:r>
              <a:rPr lang="en-US" dirty="0" err="1"/>
              <a:t>ito</a:t>
            </a:r>
            <a:r>
              <a:rPr lang="en-US" dirty="0"/>
              <a:t> </a:t>
            </a:r>
            <a:r>
              <a:rPr lang="en-US" dirty="0" err="1"/>
              <a:t>lumala</a:t>
            </a:r>
            <a:r>
              <a:rPr lang="en-US" dirty="0"/>
              <a:t> (</a:t>
            </a:r>
            <a:r>
              <a:rPr lang="en-US" dirty="0" err="1"/>
              <a:t>Halimbawa</a:t>
            </a:r>
            <a:r>
              <a:rPr lang="en-US" dirty="0"/>
              <a:t>: Diabetes o </a:t>
            </a:r>
            <a:r>
              <a:rPr lang="en-US" dirty="0" err="1"/>
              <a:t>sakit</a:t>
            </a:r>
            <a:r>
              <a:rPr lang="en-US" dirty="0"/>
              <a:t> </a:t>
            </a:r>
            <a:r>
              <a:rPr lang="en-US" dirty="0" err="1"/>
              <a:t>sa</a:t>
            </a:r>
            <a:r>
              <a:rPr lang="en-US" dirty="0"/>
              <a:t> </a:t>
            </a:r>
            <a:r>
              <a:rPr lang="en-US" dirty="0" err="1"/>
              <a:t>puso</a:t>
            </a:r>
            <a:r>
              <a:rPr lang="en-US" dirty="0"/>
              <a:t>)</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third hand smoke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third hand smok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third hand smoke clipar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result for third hand smoke clipar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third hand smoke clipar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Image result for third hand smoke clipar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clipart blood sugar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77832"/>
            <a:ext cx="2438400" cy="24384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lipart blood sugar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612" y="1227138"/>
            <a:ext cx="3889495" cy="560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6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Paano</a:t>
            </a:r>
            <a:r>
              <a:rPr lang="en-US" b="1" dirty="0">
                <a:solidFill>
                  <a:srgbClr val="FF0000"/>
                </a:solidFill>
              </a:rPr>
              <a:t> </a:t>
            </a:r>
            <a:r>
              <a:rPr lang="en-US" b="1" dirty="0" err="1">
                <a:solidFill>
                  <a:srgbClr val="FF0000"/>
                </a:solidFill>
              </a:rPr>
              <a:t>ito</a:t>
            </a:r>
            <a:r>
              <a:rPr lang="en-US" b="1" dirty="0">
                <a:solidFill>
                  <a:srgbClr val="FF0000"/>
                </a:solidFill>
              </a:rPr>
              <a:t> </a:t>
            </a:r>
            <a:r>
              <a:rPr lang="en-US" b="1" dirty="0" err="1">
                <a:solidFill>
                  <a:srgbClr val="FF0000"/>
                </a:solidFill>
              </a:rPr>
              <a:t>maiiwasan</a:t>
            </a:r>
            <a:r>
              <a:rPr lang="en-US" b="1" dirty="0">
                <a:solidFill>
                  <a:srgbClr val="FF0000"/>
                </a:solidFill>
              </a:rPr>
              <a:t>?</a:t>
            </a:r>
          </a:p>
        </p:txBody>
      </p:sp>
      <p:sp>
        <p:nvSpPr>
          <p:cNvPr id="3" name="Content Placeholder 2"/>
          <p:cNvSpPr>
            <a:spLocks noGrp="1"/>
          </p:cNvSpPr>
          <p:nvPr>
            <p:ph idx="1"/>
          </p:nvPr>
        </p:nvSpPr>
        <p:spPr>
          <a:xfrm>
            <a:off x="582649" y="1383931"/>
            <a:ext cx="8455025" cy="4525963"/>
          </a:xfrm>
        </p:spPr>
        <p:txBody>
          <a:bodyPr>
            <a:normAutofit/>
          </a:bodyPr>
          <a:lstStyle/>
          <a:p>
            <a:r>
              <a:rPr lang="en-US" dirty="0" err="1"/>
              <a:t>Pagpapabakuna</a:t>
            </a:r>
            <a:r>
              <a:rPr lang="en-US" dirty="0"/>
              <a:t> </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third hand smoke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third hand smok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third hand smoke clipar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result for third hand smoke clipar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third hand smoke clipar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Image result for third hand smoke clipar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Image result for vaccin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002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1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04800"/>
            <a:ext cx="9144000" cy="76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776" y="1828800"/>
            <a:ext cx="9156511" cy="25146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56979" y="1295400"/>
            <a:ext cx="5029200" cy="1470025"/>
          </a:xfrm>
        </p:spPr>
        <p:txBody>
          <a:bodyPr>
            <a:noAutofit/>
          </a:bodyPr>
          <a:lstStyle/>
          <a:p>
            <a:r>
              <a:rPr lang="en-US" b="1" u="sng" dirty="0">
                <a:solidFill>
                  <a:schemeClr val="bg1"/>
                </a:solidFill>
                <a:effectLst>
                  <a:outerShdw blurRad="38100" dist="38100" dir="2700000" algn="tl">
                    <a:srgbClr val="000000">
                      <a:alpha val="43137"/>
                    </a:srgbClr>
                  </a:outerShdw>
                </a:effectLst>
              </a:rPr>
              <a:t>PULMONYA:</a:t>
            </a:r>
            <a:br>
              <a:rPr lang="en-US" b="1" u="sng" dirty="0">
                <a:solidFill>
                  <a:schemeClr val="bg1"/>
                </a:solidFill>
                <a:effectLst>
                  <a:outerShdw blurRad="38100" dist="38100" dir="2700000" algn="tl">
                    <a:srgbClr val="000000">
                      <a:alpha val="43137"/>
                    </a:srgbClr>
                  </a:outerShdw>
                </a:effectLst>
              </a:rPr>
            </a:b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SANHI, SINTOMAS at </a:t>
            </a:r>
            <a:r>
              <a:rPr lang="en-US" b="1" dirty="0" err="1">
                <a:solidFill>
                  <a:srgbClr val="FF0000"/>
                </a:solidFill>
                <a:effectLst>
                  <a:outerShdw blurRad="38100" dist="38100" dir="2700000" algn="tl">
                    <a:srgbClr val="000000">
                      <a:alpha val="43137"/>
                    </a:srgbClr>
                  </a:outerShdw>
                </a:effectLst>
              </a:rPr>
              <a:t>mga</a:t>
            </a:r>
            <a:r>
              <a:rPr lang="en-US" b="1" dirty="0">
                <a:solidFill>
                  <a:srgbClr val="FF0000"/>
                </a:solidFill>
                <a:effectLst>
                  <a:outerShdw blurRad="38100" dist="38100" dir="2700000" algn="tl">
                    <a:srgbClr val="000000">
                      <a:alpha val="43137"/>
                    </a:srgbClr>
                  </a:outerShdw>
                </a:effectLst>
              </a:rPr>
              <a:t> PARAAN PARA LABANAN ITO</a:t>
            </a:r>
            <a:endParaRPr lang="en-US" b="1" i="1" dirty="0"/>
          </a:p>
        </p:txBody>
      </p:sp>
      <p:sp>
        <p:nvSpPr>
          <p:cNvPr id="3" name="Subtitle 2"/>
          <p:cNvSpPr>
            <a:spLocks noGrp="1"/>
          </p:cNvSpPr>
          <p:nvPr>
            <p:ph type="subTitle" idx="1"/>
          </p:nvPr>
        </p:nvSpPr>
        <p:spPr>
          <a:xfrm>
            <a:off x="3581400" y="3886200"/>
            <a:ext cx="6400800" cy="1752600"/>
          </a:xfrm>
        </p:spPr>
        <p:txBody>
          <a:bodyPr/>
          <a:lstStyle/>
          <a:p>
            <a:r>
              <a:rPr lang="en-US" dirty="0"/>
              <a:t>[</a:t>
            </a:r>
            <a:r>
              <a:rPr lang="en-US" dirty="0" err="1"/>
              <a:t>Pangalan</a:t>
            </a:r>
            <a:r>
              <a:rPr lang="en-US" dirty="0"/>
              <a:t> ng Lecturer]</a:t>
            </a:r>
          </a:p>
        </p:txBody>
      </p:sp>
      <p:pic>
        <p:nvPicPr>
          <p:cNvPr id="4098" name="Picture 2" descr="Image result for cough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l="25774"/>
          <a:stretch/>
        </p:blipFill>
        <p:spPr bwMode="auto">
          <a:xfrm>
            <a:off x="0" y="1818167"/>
            <a:ext cx="3949891" cy="502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9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a:t>1. </a:t>
            </a:r>
            <a:r>
              <a:rPr lang="en-US" b="1" dirty="0" err="1"/>
              <a:t>Ilan</a:t>
            </a:r>
            <a:r>
              <a:rPr lang="en-US" b="1" dirty="0"/>
              <a:t> </a:t>
            </a:r>
            <a:r>
              <a:rPr lang="en-US" b="1" dirty="0" err="1"/>
              <a:t>ang</a:t>
            </a:r>
            <a:r>
              <a:rPr lang="en-US" b="1" dirty="0"/>
              <a:t> </a:t>
            </a:r>
            <a:r>
              <a:rPr lang="en-US" b="1" dirty="0" err="1"/>
              <a:t>namamatay</a:t>
            </a:r>
            <a:r>
              <a:rPr lang="en-US" b="1" dirty="0"/>
              <a:t> at </a:t>
            </a:r>
            <a:r>
              <a:rPr lang="en-US" b="1" dirty="0" err="1"/>
              <a:t>nagkakasakit</a:t>
            </a:r>
            <a:r>
              <a:rPr lang="en-US" b="1" dirty="0"/>
              <a:t> </a:t>
            </a:r>
            <a:r>
              <a:rPr lang="en-US" b="1" dirty="0" err="1"/>
              <a:t>sa</a:t>
            </a:r>
            <a:r>
              <a:rPr lang="en-US" b="1" dirty="0"/>
              <a:t> </a:t>
            </a:r>
            <a:r>
              <a:rPr lang="en-US" b="1" dirty="0" err="1"/>
              <a:t>bansa</a:t>
            </a:r>
            <a:r>
              <a:rPr lang="en-US" b="1" dirty="0"/>
              <a:t> </a:t>
            </a:r>
            <a:r>
              <a:rPr lang="en-US" b="1" dirty="0" err="1"/>
              <a:t>dahil</a:t>
            </a:r>
            <a:r>
              <a:rPr lang="en-US" b="1" dirty="0"/>
              <a:t> </a:t>
            </a:r>
            <a:r>
              <a:rPr lang="en-US" b="1" dirty="0" err="1"/>
              <a:t>sa</a:t>
            </a:r>
            <a:r>
              <a:rPr lang="en-US" b="1" dirty="0"/>
              <a:t> </a:t>
            </a:r>
            <a:r>
              <a:rPr lang="en-US" b="1" dirty="0" err="1"/>
              <a:t>pulmonya</a:t>
            </a:r>
            <a:r>
              <a:rPr lang="en-US" b="1" dirty="0"/>
              <a:t>?</a:t>
            </a:r>
          </a:p>
          <a:p>
            <a:pPr marL="0" indent="0">
              <a:buNone/>
            </a:pPr>
            <a:r>
              <a:rPr lang="en-US" b="1" dirty="0"/>
              <a:t>2. </a:t>
            </a:r>
            <a:r>
              <a:rPr lang="en-US" b="1" dirty="0" err="1"/>
              <a:t>Ano</a:t>
            </a:r>
            <a:r>
              <a:rPr lang="en-US" b="1" dirty="0"/>
              <a:t> </a:t>
            </a:r>
            <a:r>
              <a:rPr lang="en-US" b="1" dirty="0" err="1"/>
              <a:t>ang</a:t>
            </a:r>
            <a:r>
              <a:rPr lang="en-US" b="1" dirty="0"/>
              <a:t> </a:t>
            </a:r>
            <a:r>
              <a:rPr lang="en-US" b="1" dirty="0" err="1"/>
              <a:t>pulmonya</a:t>
            </a:r>
            <a:r>
              <a:rPr lang="en-US" b="1" dirty="0"/>
              <a:t> at </a:t>
            </a:r>
            <a:r>
              <a:rPr lang="en-US" b="1" dirty="0" err="1"/>
              <a:t>mga</a:t>
            </a:r>
            <a:r>
              <a:rPr lang="en-US" b="1" dirty="0"/>
              <a:t> </a:t>
            </a:r>
            <a:r>
              <a:rPr lang="en-US" b="1" dirty="0" err="1"/>
              <a:t>sintomas</a:t>
            </a:r>
            <a:r>
              <a:rPr lang="en-US" b="1" dirty="0"/>
              <a:t> </a:t>
            </a:r>
            <a:r>
              <a:rPr lang="en-US" b="1" dirty="0" err="1"/>
              <a:t>nito</a:t>
            </a:r>
            <a:r>
              <a:rPr lang="en-US" b="1" dirty="0"/>
              <a:t>?</a:t>
            </a:r>
          </a:p>
          <a:p>
            <a:pPr marL="0" indent="0">
              <a:buNone/>
            </a:pPr>
            <a:r>
              <a:rPr lang="en-US" b="1" dirty="0"/>
              <a:t>3. Sino </a:t>
            </a:r>
            <a:r>
              <a:rPr lang="en-US" b="1" dirty="0" err="1"/>
              <a:t>ang</a:t>
            </a:r>
            <a:r>
              <a:rPr lang="en-US" b="1" dirty="0"/>
              <a:t> </a:t>
            </a:r>
            <a:r>
              <a:rPr lang="en-US" b="1" dirty="0" err="1"/>
              <a:t>maaaring</a:t>
            </a:r>
            <a:r>
              <a:rPr lang="en-US" b="1" dirty="0"/>
              <a:t> </a:t>
            </a:r>
            <a:r>
              <a:rPr lang="en-US" b="1" dirty="0" err="1"/>
              <a:t>maapektuhan</a:t>
            </a:r>
            <a:r>
              <a:rPr lang="en-US" b="1" dirty="0"/>
              <a:t> ng </a:t>
            </a:r>
            <a:r>
              <a:rPr lang="en-US" b="1" dirty="0" err="1"/>
              <a:t>pulmonya</a:t>
            </a:r>
            <a:r>
              <a:rPr lang="en-US" b="1" dirty="0"/>
              <a:t>?</a:t>
            </a:r>
          </a:p>
          <a:p>
            <a:pPr marL="0" indent="0">
              <a:buNone/>
            </a:pPr>
            <a:r>
              <a:rPr lang="en-US" b="1" dirty="0"/>
              <a:t>4. </a:t>
            </a:r>
            <a:r>
              <a:rPr lang="en-US" b="1" dirty="0" err="1"/>
              <a:t>Paano</a:t>
            </a:r>
            <a:r>
              <a:rPr lang="en-US" b="1" dirty="0"/>
              <a:t> </a:t>
            </a:r>
            <a:r>
              <a:rPr lang="en-US" b="1" dirty="0" err="1"/>
              <a:t>ito</a:t>
            </a:r>
            <a:r>
              <a:rPr lang="en-US" b="1" dirty="0"/>
              <a:t> </a:t>
            </a:r>
            <a:r>
              <a:rPr lang="en-US" b="1" dirty="0" err="1"/>
              <a:t>maiiwasan</a:t>
            </a:r>
            <a:r>
              <a:rPr lang="en-US" b="1" dirty="0"/>
              <a:t>?</a:t>
            </a:r>
          </a:p>
          <a:p>
            <a:pPr marL="0" indent="0">
              <a:buNone/>
            </a:pPr>
            <a:r>
              <a:rPr lang="en-US" b="1" u="sng" dirty="0"/>
              <a:t>5. Sino </a:t>
            </a:r>
            <a:r>
              <a:rPr lang="en-US" b="1" u="sng" dirty="0" err="1"/>
              <a:t>ang</a:t>
            </a:r>
            <a:r>
              <a:rPr lang="en-US" b="1" u="sng" dirty="0"/>
              <a:t> </a:t>
            </a:r>
            <a:r>
              <a:rPr lang="en-US" b="1" u="sng" dirty="0" err="1"/>
              <a:t>dapat</a:t>
            </a:r>
            <a:r>
              <a:rPr lang="en-US" b="1" u="sng" dirty="0"/>
              <a:t> </a:t>
            </a:r>
            <a:r>
              <a:rPr lang="en-US" b="1" u="sng" dirty="0" err="1"/>
              <a:t>magpabakuna</a:t>
            </a:r>
            <a:r>
              <a:rPr lang="en-US" b="1" u="sng" dirty="0"/>
              <a:t> </a:t>
            </a:r>
            <a:r>
              <a:rPr lang="en-US" b="1" u="sng" dirty="0" err="1"/>
              <a:t>laban</a:t>
            </a:r>
            <a:r>
              <a:rPr lang="en-US" b="1" u="sng" dirty="0"/>
              <a:t> </a:t>
            </a:r>
            <a:r>
              <a:rPr lang="en-US" b="1" u="sng" dirty="0" err="1"/>
              <a:t>sa</a:t>
            </a:r>
            <a:r>
              <a:rPr lang="en-US" b="1" u="sng" dirty="0"/>
              <a:t> </a:t>
            </a:r>
            <a:r>
              <a:rPr lang="en-US" b="1" u="sng" dirty="0" err="1"/>
              <a:t>pulmonya</a:t>
            </a:r>
            <a:r>
              <a:rPr lang="en-US" b="1" u="sng" dirty="0"/>
              <a:t>?</a:t>
            </a:r>
          </a:p>
        </p:txBody>
      </p:sp>
    </p:spTree>
    <p:extLst>
      <p:ext uri="{BB962C8B-B14F-4D97-AF65-F5344CB8AC3E}">
        <p14:creationId xmlns:p14="http://schemas.microsoft.com/office/powerpoint/2010/main" val="32660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PAGPAPABAKUNA LABAN </a:t>
            </a:r>
            <a:br>
              <a:rPr lang="en-US" b="1" dirty="0">
                <a:solidFill>
                  <a:srgbClr val="FF0000"/>
                </a:solidFill>
              </a:rPr>
            </a:br>
            <a:r>
              <a:rPr lang="en-US" b="1" dirty="0">
                <a:solidFill>
                  <a:srgbClr val="FF0000"/>
                </a:solidFill>
              </a:rPr>
              <a:t>SA PULMONYA</a:t>
            </a:r>
          </a:p>
        </p:txBody>
      </p:sp>
      <p:sp>
        <p:nvSpPr>
          <p:cNvPr id="3" name="Content Placeholder 2"/>
          <p:cNvSpPr>
            <a:spLocks noGrp="1"/>
          </p:cNvSpPr>
          <p:nvPr>
            <p:ph idx="1"/>
          </p:nvPr>
        </p:nvSpPr>
        <p:spPr/>
        <p:txBody>
          <a:bodyPr>
            <a:normAutofit/>
          </a:bodyPr>
          <a:lstStyle/>
          <a:p>
            <a:r>
              <a:rPr lang="en-US" sz="3600" dirty="0" err="1"/>
              <a:t>Ang</a:t>
            </a:r>
            <a:r>
              <a:rPr lang="en-US" sz="3600" dirty="0"/>
              <a:t> </a:t>
            </a:r>
            <a:r>
              <a:rPr lang="en-US" sz="3600" dirty="0" err="1"/>
              <a:t>pulmonya</a:t>
            </a:r>
            <a:r>
              <a:rPr lang="en-US" sz="3600" dirty="0"/>
              <a:t> ay </a:t>
            </a:r>
            <a:r>
              <a:rPr lang="en-US" sz="3600" dirty="0" err="1"/>
              <a:t>karaniwan</a:t>
            </a:r>
            <a:r>
              <a:rPr lang="en-US" sz="3600" dirty="0"/>
              <a:t> </a:t>
            </a:r>
            <a:r>
              <a:rPr lang="en-US" sz="3600" dirty="0" err="1"/>
              <a:t>sa</a:t>
            </a:r>
            <a:r>
              <a:rPr lang="en-US" sz="3600" dirty="0"/>
              <a:t> </a:t>
            </a:r>
            <a:r>
              <a:rPr lang="en-US" sz="3600" dirty="0" err="1"/>
              <a:t>mga</a:t>
            </a:r>
            <a:r>
              <a:rPr lang="en-US" sz="3600" dirty="0"/>
              <a:t> </a:t>
            </a:r>
            <a:r>
              <a:rPr lang="en-US" sz="3600" dirty="0" err="1"/>
              <a:t>bata</a:t>
            </a:r>
            <a:r>
              <a:rPr lang="en-US" sz="3600" dirty="0"/>
              <a:t> </a:t>
            </a:r>
            <a:r>
              <a:rPr lang="en-US" sz="3600" dirty="0" err="1"/>
              <a:t>ngunit</a:t>
            </a:r>
            <a:r>
              <a:rPr lang="en-US" sz="3600" dirty="0"/>
              <a:t> </a:t>
            </a:r>
            <a:r>
              <a:rPr lang="en-US" sz="3600" dirty="0" err="1"/>
              <a:t>ang</a:t>
            </a:r>
            <a:r>
              <a:rPr lang="en-US" sz="3600" dirty="0"/>
              <a:t> </a:t>
            </a:r>
            <a:r>
              <a:rPr lang="en-US" sz="3600" dirty="0" err="1"/>
              <a:t>mga</a:t>
            </a:r>
            <a:r>
              <a:rPr lang="en-US" sz="3600" dirty="0"/>
              <a:t> </a:t>
            </a:r>
            <a:r>
              <a:rPr lang="en-US" sz="3600" dirty="0" err="1"/>
              <a:t>nakatatanda</a:t>
            </a:r>
            <a:r>
              <a:rPr lang="en-US" sz="3600" dirty="0"/>
              <a:t> at </a:t>
            </a:r>
            <a:r>
              <a:rPr lang="en-US" sz="3600" dirty="0" err="1"/>
              <a:t>mga</a:t>
            </a:r>
            <a:r>
              <a:rPr lang="en-US" sz="3600" dirty="0"/>
              <a:t> may </a:t>
            </a:r>
            <a:r>
              <a:rPr lang="en-US" sz="3600" dirty="0" err="1"/>
              <a:t>iba</a:t>
            </a:r>
            <a:r>
              <a:rPr lang="en-US" sz="3600" dirty="0"/>
              <a:t> pang </a:t>
            </a:r>
            <a:r>
              <a:rPr lang="en-US" sz="3600" dirty="0" err="1"/>
              <a:t>mga</a:t>
            </a:r>
            <a:r>
              <a:rPr lang="en-US" sz="3600" dirty="0"/>
              <a:t> </a:t>
            </a:r>
            <a:r>
              <a:rPr lang="en-US" sz="3600" dirty="0" err="1"/>
              <a:t>sakit</a:t>
            </a:r>
            <a:r>
              <a:rPr lang="en-US" sz="3600" dirty="0"/>
              <a:t> </a:t>
            </a:r>
            <a:r>
              <a:rPr lang="en-US" sz="3600" dirty="0" err="1"/>
              <a:t>tulad</a:t>
            </a:r>
            <a:r>
              <a:rPr lang="en-US" sz="3600" dirty="0"/>
              <a:t> ng diabetes o </a:t>
            </a:r>
            <a:r>
              <a:rPr lang="en-US" sz="3600" dirty="0" err="1"/>
              <a:t>sakit</a:t>
            </a:r>
            <a:r>
              <a:rPr lang="en-US" sz="3600" dirty="0"/>
              <a:t> </a:t>
            </a:r>
            <a:r>
              <a:rPr lang="en-US" sz="3600" dirty="0" err="1"/>
              <a:t>sa</a:t>
            </a:r>
            <a:r>
              <a:rPr lang="en-US" sz="3600" dirty="0"/>
              <a:t> </a:t>
            </a:r>
            <a:r>
              <a:rPr lang="en-US" sz="3600" dirty="0" err="1"/>
              <a:t>puso</a:t>
            </a:r>
            <a:r>
              <a:rPr lang="en-US" sz="3600" dirty="0"/>
              <a:t> - ay mas </a:t>
            </a:r>
            <a:r>
              <a:rPr lang="en-US" sz="3600" dirty="0" err="1"/>
              <a:t>higit</a:t>
            </a:r>
            <a:r>
              <a:rPr lang="en-US" sz="3600" dirty="0"/>
              <a:t> pang </a:t>
            </a:r>
            <a:r>
              <a:rPr lang="en-US" sz="3600" dirty="0" err="1"/>
              <a:t>nanganganib</a:t>
            </a:r>
            <a:r>
              <a:rPr lang="en-US" sz="3600" dirty="0"/>
              <a:t> </a:t>
            </a:r>
            <a:r>
              <a:rPr lang="en-US" sz="3600" dirty="0" err="1"/>
              <a:t>na</a:t>
            </a:r>
            <a:r>
              <a:rPr lang="en-US" sz="3600" dirty="0"/>
              <a:t> </a:t>
            </a:r>
            <a:r>
              <a:rPr lang="en-US" sz="3600" dirty="0" err="1"/>
              <a:t>madapuan</a:t>
            </a:r>
            <a:r>
              <a:rPr lang="en-US" sz="3600" dirty="0"/>
              <a:t> ng </a:t>
            </a:r>
            <a:r>
              <a:rPr lang="en-US" sz="3600" dirty="0" err="1"/>
              <a:t>nakamamatay</a:t>
            </a:r>
            <a:r>
              <a:rPr lang="en-US" sz="3600" dirty="0"/>
              <a:t> </a:t>
            </a:r>
            <a:r>
              <a:rPr lang="en-US" sz="3600" dirty="0" err="1"/>
              <a:t>na</a:t>
            </a:r>
            <a:r>
              <a:rPr lang="en-US" sz="3600" dirty="0"/>
              <a:t> </a:t>
            </a:r>
            <a:r>
              <a:rPr lang="en-US" sz="3600" dirty="0" err="1"/>
              <a:t>sakit</a:t>
            </a:r>
            <a:r>
              <a:rPr lang="en-US" sz="3600" dirty="0"/>
              <a:t> </a:t>
            </a:r>
            <a:r>
              <a:rPr lang="en-US" sz="3600" dirty="0" err="1"/>
              <a:t>na</a:t>
            </a:r>
            <a:r>
              <a:rPr lang="en-US" sz="3600" dirty="0"/>
              <a:t> </a:t>
            </a:r>
            <a:r>
              <a:rPr lang="en-US" sz="3600" dirty="0" err="1"/>
              <a:t>ito</a:t>
            </a:r>
            <a:r>
              <a:rPr lang="en-US" sz="3600" dirty="0"/>
              <a:t>. </a:t>
            </a:r>
          </a:p>
          <a:p>
            <a:pPr marL="0" indent="0">
              <a:buNone/>
            </a:pPr>
            <a:endParaRPr lang="en-US" sz="4000" dirty="0"/>
          </a:p>
        </p:txBody>
      </p:sp>
      <p:pic>
        <p:nvPicPr>
          <p:cNvPr id="4" name="Picture 2" descr="Image result for CD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697278"/>
            <a:ext cx="1389523"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46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FF0000"/>
                </a:solidFill>
              </a:rPr>
              <a:t>Sino </a:t>
            </a:r>
            <a:r>
              <a:rPr lang="en-US" sz="3200" b="1" dirty="0" err="1">
                <a:solidFill>
                  <a:srgbClr val="FF0000"/>
                </a:solidFill>
              </a:rPr>
              <a:t>ang</a:t>
            </a:r>
            <a:r>
              <a:rPr lang="en-US" sz="3200" b="1" dirty="0">
                <a:solidFill>
                  <a:srgbClr val="FF0000"/>
                </a:solidFill>
              </a:rPr>
              <a:t> HINDI </a:t>
            </a:r>
            <a:r>
              <a:rPr lang="en-US" sz="3200" b="1" dirty="0" err="1">
                <a:solidFill>
                  <a:srgbClr val="FF0000"/>
                </a:solidFill>
              </a:rPr>
              <a:t>pwedeng</a:t>
            </a:r>
            <a:r>
              <a:rPr lang="en-US" sz="3200" b="1" dirty="0">
                <a:solidFill>
                  <a:srgbClr val="FF0000"/>
                </a:solidFill>
              </a:rPr>
              <a:t> </a:t>
            </a:r>
            <a:r>
              <a:rPr lang="en-US" sz="3200" b="1" dirty="0" err="1">
                <a:solidFill>
                  <a:srgbClr val="FF0000"/>
                </a:solidFill>
              </a:rPr>
              <a:t>tumanggap</a:t>
            </a:r>
            <a:r>
              <a:rPr lang="en-US" sz="3200" b="1" dirty="0">
                <a:solidFill>
                  <a:srgbClr val="FF0000"/>
                </a:solidFill>
              </a:rPr>
              <a:t> ng </a:t>
            </a:r>
            <a:r>
              <a:rPr lang="en-US" sz="3200" b="1" dirty="0" err="1">
                <a:solidFill>
                  <a:srgbClr val="FF0000"/>
                </a:solidFill>
              </a:rPr>
              <a:t>bakuna</a:t>
            </a:r>
            <a:r>
              <a:rPr lang="en-US" sz="3200" b="1" dirty="0">
                <a:solidFill>
                  <a:srgbClr val="FF0000"/>
                </a:solidFill>
              </a:rPr>
              <a:t> (pneumococcal polysaccharide vaccine)?</a:t>
            </a:r>
          </a:p>
        </p:txBody>
      </p:sp>
      <p:sp>
        <p:nvSpPr>
          <p:cNvPr id="3" name="Content Placeholder 2"/>
          <p:cNvSpPr>
            <a:spLocks noGrp="1"/>
          </p:cNvSpPr>
          <p:nvPr>
            <p:ph idx="1"/>
          </p:nvPr>
        </p:nvSpPr>
        <p:spPr>
          <a:xfrm>
            <a:off x="457200" y="1600200"/>
            <a:ext cx="5105400" cy="4525963"/>
          </a:xfrm>
        </p:spPr>
        <p:txBody>
          <a:bodyPr>
            <a:normAutofit/>
          </a:bodyPr>
          <a:lstStyle/>
          <a:p>
            <a:r>
              <a:rPr lang="en-US" dirty="0" err="1"/>
              <a:t>Ang</a:t>
            </a:r>
            <a:r>
              <a:rPr lang="en-US" dirty="0"/>
              <a:t> </a:t>
            </a:r>
            <a:r>
              <a:rPr lang="en-US" dirty="0" err="1"/>
              <a:t>mga</a:t>
            </a:r>
            <a:r>
              <a:rPr lang="en-US" dirty="0"/>
              <a:t> may allergy o hypersensitivity </a:t>
            </a:r>
            <a:r>
              <a:rPr lang="en-US" dirty="0" err="1"/>
              <a:t>sa</a:t>
            </a:r>
            <a:r>
              <a:rPr lang="en-US" dirty="0"/>
              <a:t> </a:t>
            </a:r>
            <a:r>
              <a:rPr lang="en-US" dirty="0" err="1"/>
              <a:t>anumang</a:t>
            </a:r>
            <a:r>
              <a:rPr lang="en-US" dirty="0"/>
              <a:t> </a:t>
            </a:r>
            <a:r>
              <a:rPr lang="en-US" dirty="0" err="1"/>
              <a:t>bahagi</a:t>
            </a:r>
            <a:r>
              <a:rPr lang="en-US" dirty="0"/>
              <a:t> ng </a:t>
            </a:r>
            <a:r>
              <a:rPr lang="en-US" dirty="0" err="1"/>
              <a:t>bakuna</a:t>
            </a:r>
            <a:r>
              <a:rPr lang="en-US" dirty="0"/>
              <a:t> </a:t>
            </a:r>
          </a:p>
          <a:p>
            <a:r>
              <a:rPr lang="en-US" dirty="0" err="1"/>
              <a:t>Mga</a:t>
            </a:r>
            <a:r>
              <a:rPr lang="en-US" dirty="0"/>
              <a:t> </a:t>
            </a:r>
            <a:r>
              <a:rPr lang="en-US" dirty="0" err="1"/>
              <a:t>batang</a:t>
            </a:r>
            <a:r>
              <a:rPr lang="en-US" dirty="0"/>
              <a:t> </a:t>
            </a:r>
            <a:r>
              <a:rPr lang="en-US" dirty="0" err="1"/>
              <a:t>wala</a:t>
            </a:r>
            <a:r>
              <a:rPr lang="en-US" dirty="0"/>
              <a:t> pang 2 </a:t>
            </a:r>
            <a:r>
              <a:rPr lang="en-US" dirty="0" err="1"/>
              <a:t>taong</a:t>
            </a:r>
            <a:r>
              <a:rPr lang="en-US" dirty="0"/>
              <a:t> </a:t>
            </a:r>
            <a:r>
              <a:rPr lang="en-US" dirty="0" err="1"/>
              <a:t>gulang</a:t>
            </a:r>
            <a:endParaRPr lang="en-US" dirty="0"/>
          </a:p>
          <a:p>
            <a:endParaRPr lang="en-US" dirty="0"/>
          </a:p>
          <a:p>
            <a:endParaRPr lang="en-US" sz="2400" dirty="0"/>
          </a:p>
          <a:p>
            <a:pPr marL="0" indent="0">
              <a:buNone/>
            </a:pPr>
            <a:r>
              <a:rPr lang="en-US" sz="2400" dirty="0"/>
              <a:t>*Kung </a:t>
            </a:r>
            <a:r>
              <a:rPr lang="en-US" sz="2400" dirty="0" err="1"/>
              <a:t>hindi</a:t>
            </a:r>
            <a:r>
              <a:rPr lang="en-US" sz="2400" dirty="0"/>
              <a:t> </a:t>
            </a:r>
            <a:r>
              <a:rPr lang="en-US" sz="2400" dirty="0" err="1"/>
              <a:t>sigurado</a:t>
            </a:r>
            <a:r>
              <a:rPr lang="en-US" sz="2400" dirty="0"/>
              <a:t>, </a:t>
            </a:r>
            <a:r>
              <a:rPr lang="en-US" sz="2400" dirty="0" err="1"/>
              <a:t>maiging</a:t>
            </a:r>
            <a:r>
              <a:rPr lang="en-US" sz="2400" dirty="0"/>
              <a:t> </a:t>
            </a:r>
            <a:r>
              <a:rPr lang="en-US" sz="2400" dirty="0" err="1"/>
              <a:t>itanong</a:t>
            </a:r>
            <a:r>
              <a:rPr lang="en-US" sz="2400" dirty="0"/>
              <a:t> </a:t>
            </a:r>
            <a:r>
              <a:rPr lang="en-US" sz="2400" dirty="0" err="1"/>
              <a:t>sa</a:t>
            </a:r>
            <a:r>
              <a:rPr lang="en-US" sz="2400" dirty="0"/>
              <a:t> </a:t>
            </a:r>
            <a:r>
              <a:rPr lang="en-US" sz="2400" dirty="0" err="1"/>
              <a:t>doktor</a:t>
            </a:r>
            <a:r>
              <a:rPr lang="en-US" sz="2400" dirty="0"/>
              <a:t>. </a:t>
            </a:r>
          </a:p>
        </p:txBody>
      </p:sp>
      <p:pic>
        <p:nvPicPr>
          <p:cNvPr id="7170" name="Picture 2" descr="Image result for stop sig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93111"/>
            <a:ext cx="3276600" cy="321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4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FF0000"/>
                </a:solidFill>
              </a:rPr>
              <a:t>REKOMENDASYON PARA SA PAGPAPABAKUNA </a:t>
            </a:r>
            <a:br>
              <a:rPr lang="en-US" sz="2800" b="1" dirty="0">
                <a:solidFill>
                  <a:srgbClr val="FF0000"/>
                </a:solidFill>
              </a:rPr>
            </a:br>
            <a:r>
              <a:rPr lang="en-US" sz="2800" b="1" dirty="0">
                <a:solidFill>
                  <a:srgbClr val="FF0000"/>
                </a:solidFill>
              </a:rPr>
              <a:t>LABAN SA PULMONYA</a:t>
            </a:r>
          </a:p>
        </p:txBody>
      </p:sp>
      <p:pic>
        <p:nvPicPr>
          <p:cNvPr id="8194" name="Picture 2" descr="Image result for world health organiz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292" b="24465"/>
          <a:stretch/>
        </p:blipFill>
        <p:spPr bwMode="auto">
          <a:xfrm>
            <a:off x="180384" y="1752599"/>
            <a:ext cx="4211661" cy="151414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18930"/>
            <a:ext cx="4343400"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384" y="3394887"/>
            <a:ext cx="5638802" cy="2135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6" descr="Image result for philippine foundation for vaccin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86448" y="3394887"/>
            <a:ext cx="2904229" cy="21358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78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0" y="5539030"/>
            <a:ext cx="9154633" cy="1318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5334000"/>
            <a:ext cx="4724399" cy="523220"/>
          </a:xfrm>
          <a:prstGeom prst="rect">
            <a:avLst/>
          </a:prstGeom>
          <a:solidFill>
            <a:schemeClr val="accent6">
              <a:lumMod val="60000"/>
              <a:lumOff val="40000"/>
            </a:schemeClr>
          </a:solidFill>
        </p:spPr>
        <p:txBody>
          <a:bodyPr wrap="square" rtlCol="0">
            <a:spAutoFit/>
          </a:bodyPr>
          <a:lstStyle/>
          <a:p>
            <a:pPr algn="ctr"/>
            <a:r>
              <a:rPr lang="en-US" sz="2800" b="1" dirty="0"/>
              <a:t>2 to 50 YEARS OLD </a:t>
            </a:r>
          </a:p>
        </p:txBody>
      </p:sp>
      <p:sp>
        <p:nvSpPr>
          <p:cNvPr id="4" name="TextBox 3"/>
          <p:cNvSpPr txBox="1"/>
          <p:nvPr/>
        </p:nvSpPr>
        <p:spPr>
          <a:xfrm>
            <a:off x="4724400" y="5334000"/>
            <a:ext cx="3810001" cy="523220"/>
          </a:xfrm>
          <a:prstGeom prst="rect">
            <a:avLst/>
          </a:prstGeom>
          <a:solidFill>
            <a:srgbClr val="FFFF00"/>
          </a:solidFill>
        </p:spPr>
        <p:txBody>
          <a:bodyPr wrap="square" rtlCol="0">
            <a:spAutoFit/>
          </a:bodyPr>
          <a:lstStyle/>
          <a:p>
            <a:pPr algn="ctr"/>
            <a:r>
              <a:rPr lang="en-US" sz="2800" b="1" dirty="0"/>
              <a:t>50 YEARS OLD &amp; ABOVE</a:t>
            </a:r>
          </a:p>
        </p:txBody>
      </p:sp>
      <p:sp>
        <p:nvSpPr>
          <p:cNvPr id="5" name="TextBox 4"/>
          <p:cNvSpPr txBox="1"/>
          <p:nvPr/>
        </p:nvSpPr>
        <p:spPr>
          <a:xfrm>
            <a:off x="0" y="286922"/>
            <a:ext cx="4724400" cy="5078313"/>
          </a:xfrm>
          <a:prstGeom prst="rect">
            <a:avLst/>
          </a:prstGeom>
          <a:noFill/>
        </p:spPr>
        <p:txBody>
          <a:bodyPr wrap="square" rtlCol="0">
            <a:spAutoFit/>
          </a:bodyPr>
          <a:lstStyle/>
          <a:p>
            <a:pPr marL="0" lvl="1"/>
            <a:r>
              <a:rPr lang="en-US" dirty="0">
                <a:sym typeface="Wingdings"/>
              </a:rPr>
              <a:t> </a:t>
            </a:r>
            <a:r>
              <a:rPr lang="en-US" baseline="0" dirty="0"/>
              <a:t>Chronic lung disease (including Bronchial asthma, Tuberculosis)</a:t>
            </a:r>
          </a:p>
          <a:p>
            <a:pPr marL="0" lvl="1"/>
            <a:r>
              <a:rPr lang="en-US" dirty="0">
                <a:sym typeface="Wingdings"/>
              </a:rPr>
              <a:t> </a:t>
            </a:r>
            <a:r>
              <a:rPr lang="en-US" baseline="0" dirty="0"/>
              <a:t>Chronic cardiovascular/renal/liver diseases</a:t>
            </a:r>
          </a:p>
          <a:p>
            <a:pPr marL="0" lvl="1"/>
            <a:r>
              <a:rPr lang="en-US" dirty="0">
                <a:sym typeface="Wingdings"/>
              </a:rPr>
              <a:t> </a:t>
            </a:r>
            <a:r>
              <a:rPr lang="en-US" baseline="0" dirty="0"/>
              <a:t>Diabetes mellitus</a:t>
            </a:r>
            <a:endParaRPr lang="en-US" dirty="0">
              <a:sym typeface="Wingdings"/>
            </a:endParaRPr>
          </a:p>
          <a:p>
            <a:pPr marL="0" lvl="1"/>
            <a:r>
              <a:rPr lang="en-US" dirty="0">
                <a:sym typeface="Wingdings"/>
              </a:rPr>
              <a:t> </a:t>
            </a:r>
            <a:r>
              <a:rPr lang="en-US" baseline="0" dirty="0"/>
              <a:t>Cochlear implants</a:t>
            </a:r>
          </a:p>
          <a:p>
            <a:pPr marL="0" lvl="1"/>
            <a:r>
              <a:rPr lang="en-US" dirty="0">
                <a:sym typeface="Wingdings"/>
              </a:rPr>
              <a:t> </a:t>
            </a:r>
            <a:r>
              <a:rPr lang="en-US" baseline="0" dirty="0"/>
              <a:t>CSF fluid leaks</a:t>
            </a:r>
            <a:endParaRPr lang="en-US" dirty="0">
              <a:sym typeface="Wingdings"/>
            </a:endParaRPr>
          </a:p>
          <a:p>
            <a:pPr marL="0" lvl="1"/>
            <a:r>
              <a:rPr lang="en-US" dirty="0">
                <a:sym typeface="Wingdings"/>
              </a:rPr>
              <a:t> </a:t>
            </a:r>
            <a:r>
              <a:rPr lang="en-US" baseline="0" dirty="0"/>
              <a:t>Immunocompromised conditions:</a:t>
            </a:r>
          </a:p>
          <a:p>
            <a:pPr marL="1200150" lvl="2" indent="-285750">
              <a:buFont typeface="Arial" panose="020B0604020202020204" pitchFamily="34" charset="0"/>
              <a:buChar char="–"/>
            </a:pPr>
            <a:r>
              <a:rPr lang="en-US" baseline="0" dirty="0"/>
              <a:t>Functional and anatomic </a:t>
            </a:r>
            <a:r>
              <a:rPr lang="en-US" baseline="0" dirty="0" err="1"/>
              <a:t>asplenia</a:t>
            </a:r>
            <a:endParaRPr lang="en-US" baseline="0" dirty="0"/>
          </a:p>
          <a:p>
            <a:pPr marL="1200150" lvl="2" indent="-285750">
              <a:buFont typeface="Arial" panose="020B0604020202020204" pitchFamily="34" charset="0"/>
              <a:buChar char="–"/>
            </a:pPr>
            <a:r>
              <a:rPr lang="en-US" baseline="0" dirty="0"/>
              <a:t>Leukemia and lymphomas</a:t>
            </a:r>
          </a:p>
          <a:p>
            <a:pPr marL="1200150" lvl="2" indent="-285750">
              <a:buFont typeface="Arial" panose="020B0604020202020204" pitchFamily="34" charset="0"/>
              <a:buChar char="–"/>
            </a:pPr>
            <a:r>
              <a:rPr lang="en-US" baseline="0" dirty="0"/>
              <a:t>Generalized malignancy</a:t>
            </a:r>
          </a:p>
          <a:p>
            <a:pPr marL="1200150" lvl="2" indent="-285750">
              <a:buFont typeface="Arial" panose="020B0604020202020204" pitchFamily="34" charset="0"/>
              <a:buChar char="–"/>
            </a:pPr>
            <a:r>
              <a:rPr lang="en-US" baseline="0" dirty="0"/>
              <a:t>Transplants</a:t>
            </a:r>
          </a:p>
          <a:p>
            <a:pPr marL="1200150" lvl="2" indent="-285750">
              <a:buFont typeface="Arial" panose="020B0604020202020204" pitchFamily="34" charset="0"/>
              <a:buChar char="–"/>
            </a:pPr>
            <a:r>
              <a:rPr lang="en-US" baseline="0" dirty="0"/>
              <a:t>Chemo/radiation therapy</a:t>
            </a:r>
          </a:p>
          <a:p>
            <a:pPr marL="1200150" lvl="2" indent="-285750">
              <a:buFont typeface="Arial" panose="020B0604020202020204" pitchFamily="34" charset="0"/>
              <a:buChar char="–"/>
            </a:pPr>
            <a:r>
              <a:rPr lang="en-US" baseline="0" dirty="0"/>
              <a:t>HIV/AIDS</a:t>
            </a:r>
            <a:endParaRPr lang="en-US" dirty="0">
              <a:sym typeface="Wingdings"/>
            </a:endParaRPr>
          </a:p>
          <a:p>
            <a:pPr marL="285750" indent="-285750">
              <a:buFont typeface="Wingdings" pitchFamily="2" charset="2"/>
              <a:buChar char="þ"/>
            </a:pPr>
            <a:r>
              <a:rPr lang="en-US" dirty="0">
                <a:sym typeface="Wingdings"/>
              </a:rPr>
              <a:t>Alcoholism</a:t>
            </a:r>
          </a:p>
          <a:p>
            <a:pPr marL="285750" lvl="0" indent="-285750">
              <a:buFont typeface="Wingdings" pitchFamily="2" charset="2"/>
              <a:buChar char="þ"/>
            </a:pPr>
            <a:r>
              <a:rPr lang="en-US" baseline="0" dirty="0"/>
              <a:t>Residents of nursing homes or long-term care facilities</a:t>
            </a:r>
          </a:p>
          <a:p>
            <a:pPr marL="285750" indent="-285750">
              <a:buFont typeface="Wingdings" pitchFamily="2" charset="2"/>
              <a:buChar char="þ"/>
            </a:pPr>
            <a:r>
              <a:rPr lang="en-US" dirty="0">
                <a:sym typeface="Wingdings"/>
              </a:rPr>
              <a:t>Smokers</a:t>
            </a:r>
          </a:p>
          <a:p>
            <a:endParaRPr lang="en-US" sz="1600" dirty="0">
              <a:sym typeface="Wingdings"/>
            </a:endParaRPr>
          </a:p>
        </p:txBody>
      </p:sp>
      <p:cxnSp>
        <p:nvCxnSpPr>
          <p:cNvPr id="10" name="Straight Connector 9"/>
          <p:cNvCxnSpPr/>
          <p:nvPr/>
        </p:nvCxnSpPr>
        <p:spPr>
          <a:xfrm>
            <a:off x="4719082" y="0"/>
            <a:ext cx="0" cy="53340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a:off x="4876800" y="286922"/>
            <a:ext cx="685800" cy="4894678"/>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334000" y="4242321"/>
            <a:ext cx="3048000" cy="923330"/>
          </a:xfrm>
          <a:prstGeom prst="rect">
            <a:avLst/>
          </a:prstGeom>
          <a:noFill/>
        </p:spPr>
        <p:txBody>
          <a:bodyPr wrap="square" rtlCol="0">
            <a:spAutoFit/>
          </a:bodyPr>
          <a:lstStyle/>
          <a:p>
            <a:endParaRPr lang="en-US" dirty="0">
              <a:sym typeface="Wingdings"/>
            </a:endParaRPr>
          </a:p>
          <a:p>
            <a:r>
              <a:rPr lang="en-US" dirty="0">
                <a:sym typeface="Wingdings"/>
              </a:rPr>
              <a:t> Without history of pneumococcal vaccination </a:t>
            </a:r>
          </a:p>
        </p:txBody>
      </p:sp>
      <p:sp>
        <p:nvSpPr>
          <p:cNvPr id="13" name="TextBox 12"/>
          <p:cNvSpPr txBox="1"/>
          <p:nvPr/>
        </p:nvSpPr>
        <p:spPr>
          <a:xfrm>
            <a:off x="5562600" y="2134096"/>
            <a:ext cx="1600200" cy="1200329"/>
          </a:xfrm>
          <a:prstGeom prst="rect">
            <a:avLst/>
          </a:prstGeom>
          <a:noFill/>
        </p:spPr>
        <p:txBody>
          <a:bodyPr wrap="square" rtlCol="0">
            <a:spAutoFit/>
          </a:bodyPr>
          <a:lstStyle/>
          <a:p>
            <a:r>
              <a:rPr lang="en-US" sz="7200" dirty="0">
                <a:sym typeface="Wingdings"/>
              </a:rPr>
              <a:t></a:t>
            </a:r>
            <a:endParaRPr lang="en-US" sz="7200" dirty="0"/>
          </a:p>
        </p:txBody>
      </p:sp>
      <p:sp>
        <p:nvSpPr>
          <p:cNvPr id="14" name="Title 1"/>
          <p:cNvSpPr txBox="1">
            <a:spLocks/>
          </p:cNvSpPr>
          <p:nvPr/>
        </p:nvSpPr>
        <p:spPr>
          <a:xfrm>
            <a:off x="6460879" y="726381"/>
            <a:ext cx="2577627" cy="715962"/>
          </a:xfrm>
          <a:prstGeom prst="rect">
            <a:avLst/>
          </a:prstGeom>
          <a:solidFill>
            <a:srgbClr val="FF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chemeClr val="bg1"/>
                </a:solidFill>
              </a:rPr>
              <a:t>WHO SHOULD GET VACCINATED?</a:t>
            </a:r>
          </a:p>
        </p:txBody>
      </p:sp>
      <p:pic>
        <p:nvPicPr>
          <p:cNvPr id="7170" name="Picture 2" descr="Image result for vaccin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1172" y="2195777"/>
            <a:ext cx="2062493" cy="2062493"/>
          </a:xfrm>
          <a:prstGeom prst="rect">
            <a:avLst/>
          </a:prstGeom>
          <a:noFill/>
          <a:extLst>
            <a:ext uri="{909E8E84-426E-40DD-AFC4-6F175D3DCCD1}">
              <a14:hiddenFill xmlns:a14="http://schemas.microsoft.com/office/drawing/2010/main">
                <a:solidFill>
                  <a:srgbClr val="FFFFFF"/>
                </a:solidFill>
              </a14:hiddenFill>
            </a:ext>
          </a:extLst>
        </p:spPr>
      </p:pic>
      <p:sp>
        <p:nvSpPr>
          <p:cNvPr id="6" name="Plus 5"/>
          <p:cNvSpPr/>
          <p:nvPr/>
        </p:nvSpPr>
        <p:spPr>
          <a:xfrm>
            <a:off x="5681049" y="3447045"/>
            <a:ext cx="779831" cy="780375"/>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460880" y="152400"/>
            <a:ext cx="2577627" cy="5739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5" name="TextBox 14"/>
          <p:cNvSpPr txBox="1"/>
          <p:nvPr/>
        </p:nvSpPr>
        <p:spPr>
          <a:xfrm>
            <a:off x="159334" y="5927834"/>
            <a:ext cx="8488769" cy="584775"/>
          </a:xfrm>
          <a:prstGeom prst="rect">
            <a:avLst/>
          </a:prstGeom>
          <a:noFill/>
        </p:spPr>
        <p:txBody>
          <a:bodyPr wrap="square" rtlCol="0">
            <a:spAutoFit/>
          </a:bodyPr>
          <a:lstStyle/>
          <a:p>
            <a:pPr algn="ctr"/>
            <a:r>
              <a:rPr lang="en-US" sz="3200" b="1" i="1" dirty="0">
                <a:solidFill>
                  <a:schemeClr val="bg1"/>
                </a:solidFill>
                <a:effectLst>
                  <a:outerShdw blurRad="38100" dist="38100" dir="2700000" algn="tl">
                    <a:srgbClr val="000000">
                      <a:alpha val="43137"/>
                    </a:srgbClr>
                  </a:outerShdw>
                </a:effectLst>
              </a:rPr>
              <a:t>SINO ANG KAILANGANG BAKUNAHAN?</a:t>
            </a:r>
          </a:p>
        </p:txBody>
      </p:sp>
    </p:spTree>
    <p:extLst>
      <p:ext uri="{BB962C8B-B14F-4D97-AF65-F5344CB8AC3E}">
        <p14:creationId xmlns:p14="http://schemas.microsoft.com/office/powerpoint/2010/main" val="2067262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5025"/>
            <a:ext cx="1783277" cy="686302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56391" y="5562600"/>
            <a:ext cx="1219200" cy="461665"/>
          </a:xfrm>
          <a:prstGeom prst="rect">
            <a:avLst/>
          </a:prstGeom>
          <a:solidFill>
            <a:schemeClr val="accent2"/>
          </a:solidFill>
        </p:spPr>
        <p:txBody>
          <a:bodyPr wrap="square" rtlCol="0">
            <a:spAutoFit/>
          </a:bodyPr>
          <a:lstStyle/>
          <a:p>
            <a:pPr algn="ctr"/>
            <a:r>
              <a:rPr lang="en-US" sz="2400" dirty="0">
                <a:solidFill>
                  <a:schemeClr val="bg1"/>
                </a:solidFill>
              </a:rPr>
              <a:t>PCV 13</a:t>
            </a:r>
          </a:p>
        </p:txBody>
      </p:sp>
      <p:sp>
        <p:nvSpPr>
          <p:cNvPr id="6" name="TextBox 5"/>
          <p:cNvSpPr txBox="1"/>
          <p:nvPr/>
        </p:nvSpPr>
        <p:spPr>
          <a:xfrm>
            <a:off x="6184605" y="5562600"/>
            <a:ext cx="1219200" cy="461665"/>
          </a:xfrm>
          <a:prstGeom prst="rect">
            <a:avLst/>
          </a:prstGeom>
          <a:solidFill>
            <a:schemeClr val="accent5">
              <a:lumMod val="75000"/>
            </a:schemeClr>
          </a:solidFill>
        </p:spPr>
        <p:txBody>
          <a:bodyPr wrap="square" rtlCol="0">
            <a:spAutoFit/>
          </a:bodyPr>
          <a:lstStyle/>
          <a:p>
            <a:pPr algn="ctr"/>
            <a:r>
              <a:rPr lang="en-US" sz="2400" dirty="0">
                <a:solidFill>
                  <a:schemeClr val="bg1"/>
                </a:solidFill>
              </a:rPr>
              <a:t>PPSV23</a:t>
            </a:r>
          </a:p>
        </p:txBody>
      </p:sp>
      <p:sp>
        <p:nvSpPr>
          <p:cNvPr id="7" name="TextBox 6"/>
          <p:cNvSpPr txBox="1"/>
          <p:nvPr/>
        </p:nvSpPr>
        <p:spPr>
          <a:xfrm>
            <a:off x="132702" y="914400"/>
            <a:ext cx="1517872" cy="461665"/>
          </a:xfrm>
          <a:prstGeom prst="rect">
            <a:avLst/>
          </a:prstGeom>
          <a:solidFill>
            <a:schemeClr val="accent5">
              <a:lumMod val="75000"/>
            </a:schemeClr>
          </a:solidFill>
        </p:spPr>
        <p:txBody>
          <a:bodyPr wrap="square" rtlCol="0">
            <a:spAutoFit/>
          </a:bodyPr>
          <a:lstStyle/>
          <a:p>
            <a:pPr algn="ctr"/>
            <a:r>
              <a:rPr lang="en-US" sz="2400" dirty="0">
                <a:solidFill>
                  <a:schemeClr val="bg1"/>
                </a:solidFill>
                <a:sym typeface="Wingdings"/>
              </a:rPr>
              <a:t> </a:t>
            </a:r>
            <a:r>
              <a:rPr lang="en-US" sz="2400" dirty="0">
                <a:solidFill>
                  <a:schemeClr val="bg1"/>
                </a:solidFill>
              </a:rPr>
              <a:t>PPSV23</a:t>
            </a:r>
          </a:p>
        </p:txBody>
      </p:sp>
      <p:sp>
        <p:nvSpPr>
          <p:cNvPr id="9" name="TextBox 8"/>
          <p:cNvSpPr txBox="1"/>
          <p:nvPr/>
        </p:nvSpPr>
        <p:spPr>
          <a:xfrm>
            <a:off x="4029740" y="2366242"/>
            <a:ext cx="1219200" cy="461665"/>
          </a:xfrm>
          <a:prstGeom prst="rect">
            <a:avLst/>
          </a:prstGeom>
          <a:solidFill>
            <a:schemeClr val="accent2"/>
          </a:solidFill>
        </p:spPr>
        <p:txBody>
          <a:bodyPr wrap="square" rtlCol="0">
            <a:spAutoFit/>
          </a:bodyPr>
          <a:lstStyle/>
          <a:p>
            <a:pPr algn="ctr"/>
            <a:r>
              <a:rPr lang="en-US" sz="2400" dirty="0">
                <a:solidFill>
                  <a:schemeClr val="bg1"/>
                </a:solidFill>
              </a:rPr>
              <a:t>PCV 13</a:t>
            </a:r>
          </a:p>
        </p:txBody>
      </p:sp>
      <p:sp>
        <p:nvSpPr>
          <p:cNvPr id="10" name="Right Arrow 9"/>
          <p:cNvSpPr/>
          <p:nvPr/>
        </p:nvSpPr>
        <p:spPr>
          <a:xfrm>
            <a:off x="3241158" y="5375447"/>
            <a:ext cx="284420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least 1 YEAR</a:t>
            </a:r>
          </a:p>
        </p:txBody>
      </p:sp>
      <p:sp>
        <p:nvSpPr>
          <p:cNvPr id="11" name="Right Arrow 10"/>
          <p:cNvSpPr/>
          <p:nvPr/>
        </p:nvSpPr>
        <p:spPr>
          <a:xfrm>
            <a:off x="1912089" y="727247"/>
            <a:ext cx="284420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least 1 YEAR</a:t>
            </a:r>
          </a:p>
        </p:txBody>
      </p:sp>
      <p:pic>
        <p:nvPicPr>
          <p:cNvPr id="17410" name="Picture 2" descr="Image result for vaccine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51" y="5161482"/>
            <a:ext cx="1104974" cy="1085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62262" y="6302506"/>
            <a:ext cx="1219200" cy="461665"/>
          </a:xfrm>
          <a:prstGeom prst="rect">
            <a:avLst/>
          </a:prstGeom>
          <a:noFill/>
        </p:spPr>
        <p:txBody>
          <a:bodyPr wrap="square" rtlCol="0">
            <a:spAutoFit/>
          </a:bodyPr>
          <a:lstStyle/>
          <a:p>
            <a:pPr algn="ctr"/>
            <a:r>
              <a:rPr lang="en-US" sz="2400" dirty="0"/>
              <a:t>NONE</a:t>
            </a:r>
          </a:p>
        </p:txBody>
      </p:sp>
      <p:sp>
        <p:nvSpPr>
          <p:cNvPr id="14" name="TextBox 13"/>
          <p:cNvSpPr txBox="1"/>
          <p:nvPr/>
        </p:nvSpPr>
        <p:spPr>
          <a:xfrm>
            <a:off x="132702" y="2362200"/>
            <a:ext cx="1546632" cy="461665"/>
          </a:xfrm>
          <a:prstGeom prst="rect">
            <a:avLst/>
          </a:prstGeom>
          <a:solidFill>
            <a:schemeClr val="accent5">
              <a:lumMod val="75000"/>
            </a:schemeClr>
          </a:solidFill>
        </p:spPr>
        <p:txBody>
          <a:bodyPr wrap="square" rtlCol="0">
            <a:spAutoFit/>
          </a:bodyPr>
          <a:lstStyle/>
          <a:p>
            <a:pPr algn="ctr"/>
            <a:r>
              <a:rPr lang="en-US" sz="2400" dirty="0">
                <a:solidFill>
                  <a:schemeClr val="bg1"/>
                </a:solidFill>
                <a:sym typeface="Wingdings"/>
              </a:rPr>
              <a:t>  </a:t>
            </a:r>
            <a:r>
              <a:rPr lang="en-US" sz="2400" dirty="0">
                <a:solidFill>
                  <a:schemeClr val="bg1"/>
                </a:solidFill>
              </a:rPr>
              <a:t>PPSV23</a:t>
            </a:r>
          </a:p>
        </p:txBody>
      </p:sp>
      <p:sp>
        <p:nvSpPr>
          <p:cNvPr id="12" name="TextBox 11"/>
          <p:cNvSpPr txBox="1"/>
          <p:nvPr/>
        </p:nvSpPr>
        <p:spPr>
          <a:xfrm>
            <a:off x="118322" y="2831427"/>
            <a:ext cx="1546632" cy="307777"/>
          </a:xfrm>
          <a:prstGeom prst="rect">
            <a:avLst/>
          </a:prstGeom>
          <a:solidFill>
            <a:schemeClr val="accent6">
              <a:lumMod val="40000"/>
              <a:lumOff val="60000"/>
            </a:schemeClr>
          </a:solidFill>
        </p:spPr>
        <p:txBody>
          <a:bodyPr wrap="square" rtlCol="0">
            <a:spAutoFit/>
          </a:bodyPr>
          <a:lstStyle/>
          <a:p>
            <a:r>
              <a:rPr lang="en-US" sz="1400" b="1" dirty="0"/>
              <a:t>&lt; 50 years old</a:t>
            </a:r>
          </a:p>
        </p:txBody>
      </p:sp>
      <p:sp>
        <p:nvSpPr>
          <p:cNvPr id="16" name="TextBox 15"/>
          <p:cNvSpPr txBox="1"/>
          <p:nvPr/>
        </p:nvSpPr>
        <p:spPr>
          <a:xfrm>
            <a:off x="1954619" y="2843005"/>
            <a:ext cx="1215656" cy="307777"/>
          </a:xfrm>
          <a:prstGeom prst="rect">
            <a:avLst/>
          </a:prstGeom>
          <a:solidFill>
            <a:srgbClr val="FFFF00"/>
          </a:solidFill>
        </p:spPr>
        <p:txBody>
          <a:bodyPr wrap="square" rtlCol="0">
            <a:spAutoFit/>
          </a:bodyPr>
          <a:lstStyle/>
          <a:p>
            <a:r>
              <a:rPr lang="en-US" sz="1400" b="1" u="sng" dirty="0"/>
              <a:t>&gt; </a:t>
            </a:r>
            <a:r>
              <a:rPr lang="en-US" sz="1400" b="1" dirty="0"/>
              <a:t>50 years old</a:t>
            </a:r>
          </a:p>
        </p:txBody>
      </p:sp>
      <p:sp>
        <p:nvSpPr>
          <p:cNvPr id="17" name="TextBox 16"/>
          <p:cNvSpPr txBox="1"/>
          <p:nvPr/>
        </p:nvSpPr>
        <p:spPr>
          <a:xfrm>
            <a:off x="4855811" y="914400"/>
            <a:ext cx="1219200" cy="461665"/>
          </a:xfrm>
          <a:prstGeom prst="rect">
            <a:avLst/>
          </a:prstGeom>
          <a:solidFill>
            <a:schemeClr val="accent2"/>
          </a:solidFill>
        </p:spPr>
        <p:txBody>
          <a:bodyPr wrap="square" rtlCol="0">
            <a:spAutoFit/>
          </a:bodyPr>
          <a:lstStyle/>
          <a:p>
            <a:pPr algn="ctr"/>
            <a:r>
              <a:rPr lang="en-US" sz="2400" dirty="0">
                <a:solidFill>
                  <a:schemeClr val="bg1"/>
                </a:solidFill>
              </a:rPr>
              <a:t>PCV 13</a:t>
            </a:r>
          </a:p>
        </p:txBody>
      </p:sp>
      <p:sp>
        <p:nvSpPr>
          <p:cNvPr id="18" name="Right Arrow 17"/>
          <p:cNvSpPr/>
          <p:nvPr/>
        </p:nvSpPr>
        <p:spPr>
          <a:xfrm>
            <a:off x="1956391" y="3699047"/>
            <a:ext cx="198119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  YEARS</a:t>
            </a:r>
          </a:p>
        </p:txBody>
      </p:sp>
      <p:sp>
        <p:nvSpPr>
          <p:cNvPr id="20" name="TextBox 19"/>
          <p:cNvSpPr txBox="1"/>
          <p:nvPr/>
        </p:nvSpPr>
        <p:spPr>
          <a:xfrm>
            <a:off x="7391400" y="2335860"/>
            <a:ext cx="1219200" cy="461665"/>
          </a:xfrm>
          <a:prstGeom prst="rect">
            <a:avLst/>
          </a:prstGeom>
          <a:solidFill>
            <a:schemeClr val="accent5">
              <a:lumMod val="75000"/>
            </a:schemeClr>
          </a:solidFill>
        </p:spPr>
        <p:txBody>
          <a:bodyPr wrap="square" rtlCol="0">
            <a:spAutoFit/>
          </a:bodyPr>
          <a:lstStyle/>
          <a:p>
            <a:pPr algn="ctr"/>
            <a:r>
              <a:rPr lang="en-US" sz="2400" dirty="0">
                <a:solidFill>
                  <a:schemeClr val="bg1"/>
                </a:solidFill>
              </a:rPr>
              <a:t>PPSV23</a:t>
            </a:r>
          </a:p>
        </p:txBody>
      </p:sp>
      <p:sp>
        <p:nvSpPr>
          <p:cNvPr id="23" name="Right Arrow 22"/>
          <p:cNvSpPr/>
          <p:nvPr/>
        </p:nvSpPr>
        <p:spPr>
          <a:xfrm>
            <a:off x="5334001" y="2155849"/>
            <a:ext cx="198119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least 1 YEAR</a:t>
            </a:r>
          </a:p>
        </p:txBody>
      </p:sp>
      <p:cxnSp>
        <p:nvCxnSpPr>
          <p:cNvPr id="24" name="Straight Connector 23"/>
          <p:cNvCxnSpPr/>
          <p:nvPr/>
        </p:nvCxnSpPr>
        <p:spPr>
          <a:xfrm>
            <a:off x="1783277" y="-5025"/>
            <a:ext cx="0" cy="6863025"/>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34271" y="3886200"/>
            <a:ext cx="1546632" cy="461665"/>
          </a:xfrm>
          <a:prstGeom prst="rect">
            <a:avLst/>
          </a:prstGeom>
          <a:solidFill>
            <a:schemeClr val="accent5">
              <a:lumMod val="75000"/>
            </a:schemeClr>
          </a:solidFill>
        </p:spPr>
        <p:txBody>
          <a:bodyPr wrap="square" rtlCol="0">
            <a:spAutoFit/>
          </a:bodyPr>
          <a:lstStyle/>
          <a:p>
            <a:pPr algn="ctr"/>
            <a:r>
              <a:rPr lang="en-US" sz="2400" dirty="0">
                <a:solidFill>
                  <a:schemeClr val="bg1"/>
                </a:solidFill>
                <a:sym typeface="Wingdings"/>
              </a:rPr>
              <a:t>  </a:t>
            </a:r>
            <a:r>
              <a:rPr lang="en-US" sz="2400" dirty="0">
                <a:solidFill>
                  <a:schemeClr val="bg1"/>
                </a:solidFill>
              </a:rPr>
              <a:t>PPSV23</a:t>
            </a:r>
          </a:p>
        </p:txBody>
      </p:sp>
      <p:sp>
        <p:nvSpPr>
          <p:cNvPr id="28" name="TextBox 27"/>
          <p:cNvSpPr txBox="1"/>
          <p:nvPr/>
        </p:nvSpPr>
        <p:spPr>
          <a:xfrm>
            <a:off x="134271" y="4347865"/>
            <a:ext cx="1546632" cy="307777"/>
          </a:xfrm>
          <a:prstGeom prst="rect">
            <a:avLst/>
          </a:prstGeom>
          <a:solidFill>
            <a:schemeClr val="accent3">
              <a:lumMod val="40000"/>
              <a:lumOff val="60000"/>
            </a:schemeClr>
          </a:solidFill>
        </p:spPr>
        <p:txBody>
          <a:bodyPr wrap="square" rtlCol="0">
            <a:spAutoFit/>
          </a:bodyPr>
          <a:lstStyle/>
          <a:p>
            <a:pPr algn="ctr"/>
            <a:r>
              <a:rPr lang="en-US" sz="1400" b="1" dirty="0"/>
              <a:t>REVACCINATION</a:t>
            </a:r>
          </a:p>
        </p:txBody>
      </p:sp>
      <p:sp>
        <p:nvSpPr>
          <p:cNvPr id="29" name="Right Arrow 28"/>
          <p:cNvSpPr/>
          <p:nvPr/>
        </p:nvSpPr>
        <p:spPr>
          <a:xfrm>
            <a:off x="1954619" y="2175047"/>
            <a:ext cx="1981199" cy="83597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least 1 YEAR</a:t>
            </a:r>
          </a:p>
        </p:txBody>
      </p:sp>
      <p:sp>
        <p:nvSpPr>
          <p:cNvPr id="30" name="TextBox 29"/>
          <p:cNvSpPr txBox="1"/>
          <p:nvPr/>
        </p:nvSpPr>
        <p:spPr>
          <a:xfrm>
            <a:off x="4029740" y="3886200"/>
            <a:ext cx="1219200" cy="461665"/>
          </a:xfrm>
          <a:prstGeom prst="rect">
            <a:avLst/>
          </a:prstGeom>
          <a:solidFill>
            <a:schemeClr val="accent5">
              <a:lumMod val="75000"/>
            </a:schemeClr>
          </a:solidFill>
        </p:spPr>
        <p:txBody>
          <a:bodyPr wrap="square" rtlCol="0">
            <a:spAutoFit/>
          </a:bodyPr>
          <a:lstStyle/>
          <a:p>
            <a:pPr algn="ctr"/>
            <a:r>
              <a:rPr lang="en-US" sz="2400" dirty="0">
                <a:solidFill>
                  <a:schemeClr val="bg1"/>
                </a:solidFill>
              </a:rPr>
              <a:t>PPSV23</a:t>
            </a:r>
          </a:p>
        </p:txBody>
      </p:sp>
      <p:cxnSp>
        <p:nvCxnSpPr>
          <p:cNvPr id="17408" name="Straight Connector 17407"/>
          <p:cNvCxnSpPr/>
          <p:nvPr/>
        </p:nvCxnSpPr>
        <p:spPr>
          <a:xfrm>
            <a:off x="0" y="1981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341231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45" y="502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360856" y="3854877"/>
            <a:ext cx="3554543" cy="1015663"/>
          </a:xfrm>
          <a:prstGeom prst="rect">
            <a:avLst/>
          </a:prstGeom>
          <a:noFill/>
        </p:spPr>
        <p:txBody>
          <a:bodyPr wrap="square" rtlCol="0">
            <a:spAutoFit/>
          </a:bodyPr>
          <a:lstStyle/>
          <a:p>
            <a:r>
              <a:rPr lang="en-US" sz="1400" b="1" dirty="0"/>
              <a:t>*3</a:t>
            </a:r>
            <a:r>
              <a:rPr lang="en-US" sz="1400" b="1" baseline="30000" dirty="0"/>
              <a:t>rd</a:t>
            </a:r>
            <a:r>
              <a:rPr lang="en-US" sz="1400" b="1" dirty="0"/>
              <a:t> Dose of Revaccination of PPSV23 - depend on immunocompromised status, age and co-morbidities (ex. DM) </a:t>
            </a:r>
          </a:p>
          <a:p>
            <a:endParaRPr lang="en-US" dirty="0"/>
          </a:p>
        </p:txBody>
      </p:sp>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5390916" y="-5026"/>
            <a:ext cx="3753083" cy="8432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7927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 y="995842"/>
          <a:ext cx="9144001" cy="5801198"/>
        </p:xfrm>
        <a:graphic>
          <a:graphicData uri="http://schemas.openxmlformats.org/drawingml/2006/table">
            <a:tbl>
              <a:tblPr firstRow="1" bandRow="1">
                <a:tableStyleId>{F5AB1C69-6EDB-4FF4-983F-18BD219EF322}</a:tableStyleId>
              </a:tblPr>
              <a:tblGrid>
                <a:gridCol w="2057401">
                  <a:extLst>
                    <a:ext uri="{9D8B030D-6E8A-4147-A177-3AD203B41FA5}">
                      <a16:colId xmlns:a16="http://schemas.microsoft.com/office/drawing/2014/main" val="20000"/>
                    </a:ext>
                  </a:extLst>
                </a:gridCol>
                <a:gridCol w="3471863">
                  <a:extLst>
                    <a:ext uri="{9D8B030D-6E8A-4147-A177-3AD203B41FA5}">
                      <a16:colId xmlns:a16="http://schemas.microsoft.com/office/drawing/2014/main" val="20001"/>
                    </a:ext>
                  </a:extLst>
                </a:gridCol>
                <a:gridCol w="3614737">
                  <a:extLst>
                    <a:ext uri="{9D8B030D-6E8A-4147-A177-3AD203B41FA5}">
                      <a16:colId xmlns:a16="http://schemas.microsoft.com/office/drawing/2014/main" val="20002"/>
                    </a:ext>
                  </a:extLst>
                </a:gridCol>
              </a:tblGrid>
              <a:tr h="589134">
                <a:tc>
                  <a:txBody>
                    <a:bodyPr/>
                    <a:lstStyle/>
                    <a:p>
                      <a:r>
                        <a:rPr lang="en-US" sz="1600" b="1" dirty="0"/>
                        <a:t>PNEUMOCOCCAL Vaccination</a:t>
                      </a:r>
                    </a:p>
                  </a:txBody>
                  <a:tcPr marT="45712" marB="45712">
                    <a:solidFill>
                      <a:srgbClr val="0070C0"/>
                    </a:solidFill>
                  </a:tcPr>
                </a:tc>
                <a:tc>
                  <a:txBody>
                    <a:bodyPr/>
                    <a:lstStyle/>
                    <a:p>
                      <a:pPr algn="ctr"/>
                      <a:r>
                        <a:rPr lang="en-US" sz="1600" b="1" dirty="0"/>
                        <a:t>Targe</a:t>
                      </a:r>
                      <a:r>
                        <a:rPr lang="en-US" sz="1600" b="1" baseline="0" dirty="0"/>
                        <a:t>t Individuals</a:t>
                      </a:r>
                      <a:endParaRPr lang="en-US" sz="1600" b="1" dirty="0"/>
                    </a:p>
                  </a:txBody>
                  <a:tcPr marT="45712" marB="45712">
                    <a:solidFill>
                      <a:srgbClr val="0070C0"/>
                    </a:solidFill>
                  </a:tcPr>
                </a:tc>
                <a:tc>
                  <a:txBody>
                    <a:bodyPr/>
                    <a:lstStyle/>
                    <a:p>
                      <a:pPr algn="ctr"/>
                      <a:r>
                        <a:rPr lang="en-US" sz="1600" b="1" dirty="0"/>
                        <a:t>Schedule</a:t>
                      </a:r>
                    </a:p>
                  </a:txBody>
                  <a:tcPr marT="45712" marB="45712">
                    <a:solidFill>
                      <a:srgbClr val="0070C0"/>
                    </a:solidFill>
                  </a:tcPr>
                </a:tc>
                <a:extLst>
                  <a:ext uri="{0D108BD9-81ED-4DB2-BD59-A6C34878D82A}">
                    <a16:rowId xmlns:a16="http://schemas.microsoft.com/office/drawing/2014/main" val="10000"/>
                  </a:ext>
                </a:extLst>
              </a:tr>
              <a:tr h="5100466">
                <a:tc>
                  <a:txBody>
                    <a:bodyPr/>
                    <a:lstStyle/>
                    <a:p>
                      <a:pPr marL="0" indent="0">
                        <a:buFont typeface="Arial" panose="020B0604020202020204" pitchFamily="34" charset="0"/>
                        <a:buNone/>
                      </a:pPr>
                      <a:r>
                        <a:rPr lang="en-US" sz="1600" b="1" dirty="0">
                          <a:solidFill>
                            <a:schemeClr val="bg2">
                              <a:lumMod val="25000"/>
                            </a:schemeClr>
                          </a:solidFill>
                        </a:rPr>
                        <a:t>Conjugate</a:t>
                      </a:r>
                      <a:r>
                        <a:rPr lang="en-US" sz="1600" b="1" baseline="0" dirty="0">
                          <a:solidFill>
                            <a:schemeClr val="bg2">
                              <a:lumMod val="25000"/>
                            </a:schemeClr>
                          </a:solidFill>
                        </a:rPr>
                        <a:t> (PCV13)</a:t>
                      </a:r>
                    </a:p>
                    <a:p>
                      <a:pPr marL="285750" indent="-285750">
                        <a:buFont typeface="Arial" panose="020B0604020202020204" pitchFamily="34" charset="0"/>
                        <a:buChar char="•"/>
                      </a:pPr>
                      <a:r>
                        <a:rPr lang="en-US" sz="1400" b="1" baseline="0" dirty="0">
                          <a:solidFill>
                            <a:schemeClr val="bg2">
                              <a:lumMod val="25000"/>
                            </a:schemeClr>
                          </a:solidFill>
                        </a:rPr>
                        <a:t>Intramuscular</a:t>
                      </a:r>
                      <a:endParaRPr lang="en-US" sz="1400" b="1" dirty="0">
                        <a:solidFill>
                          <a:schemeClr val="bg2">
                            <a:lumMod val="25000"/>
                          </a:schemeClr>
                        </a:solidFill>
                      </a:endParaRPr>
                    </a:p>
                    <a:p>
                      <a:pPr marL="0" indent="0">
                        <a:buFont typeface="Arial" panose="020B0604020202020204" pitchFamily="34" charset="0"/>
                        <a:buNone/>
                      </a:pPr>
                      <a:endParaRPr lang="en-US" sz="1600" b="1" dirty="0">
                        <a:solidFill>
                          <a:schemeClr val="bg2">
                            <a:lumMod val="25000"/>
                          </a:schemeClr>
                        </a:solidFill>
                      </a:endParaRPr>
                    </a:p>
                    <a:p>
                      <a:pPr marL="0" indent="0">
                        <a:buFont typeface="Arial" panose="020B0604020202020204" pitchFamily="34" charset="0"/>
                        <a:buNone/>
                      </a:pPr>
                      <a:r>
                        <a:rPr lang="en-US" sz="1600" b="1" dirty="0">
                          <a:solidFill>
                            <a:schemeClr val="bg2">
                              <a:lumMod val="25000"/>
                            </a:schemeClr>
                          </a:solidFill>
                        </a:rPr>
                        <a:t>Polysaccharide (PPSV23)</a:t>
                      </a:r>
                    </a:p>
                    <a:p>
                      <a:pPr marL="285750" indent="-285750">
                        <a:buFont typeface="Arial" panose="020B0604020202020204" pitchFamily="34" charset="0"/>
                        <a:buChar char="•"/>
                      </a:pPr>
                      <a:r>
                        <a:rPr lang="en-US" sz="1400" b="1" dirty="0">
                          <a:solidFill>
                            <a:schemeClr val="bg2">
                              <a:lumMod val="25000"/>
                            </a:schemeClr>
                          </a:solidFill>
                        </a:rPr>
                        <a:t>Intramuscular or Subcutaneous</a:t>
                      </a:r>
                    </a:p>
                  </a:txBody>
                  <a:tcPr marT="45712" marB="45712"/>
                </a:tc>
                <a:tc>
                  <a:txBody>
                    <a:bodyPr/>
                    <a:lstStyle/>
                    <a:p>
                      <a:r>
                        <a:rPr lang="en-US" sz="1400" dirty="0">
                          <a:solidFill>
                            <a:schemeClr val="bg2">
                              <a:lumMod val="25000"/>
                            </a:schemeClr>
                          </a:solidFill>
                        </a:rPr>
                        <a:t>Recommended for all susceptible adults particularly: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bg2">
                              <a:lumMod val="25000"/>
                            </a:schemeClr>
                          </a:solidFill>
                        </a:rPr>
                        <a:t>Age 50 years and older without</a:t>
                      </a:r>
                      <a:r>
                        <a:rPr lang="en-US" sz="1400" baseline="0" dirty="0">
                          <a:solidFill>
                            <a:schemeClr val="bg2">
                              <a:lumMod val="25000"/>
                            </a:schemeClr>
                          </a:solidFill>
                        </a:rPr>
                        <a:t> history of pneumococcal vaccination</a:t>
                      </a:r>
                    </a:p>
                    <a:p>
                      <a:pPr marL="285750" indent="-285750">
                        <a:buFont typeface="Arial" panose="020B0604020202020204" pitchFamily="34" charset="0"/>
                        <a:buChar char="•"/>
                      </a:pPr>
                      <a:r>
                        <a:rPr lang="en-US" sz="1400" baseline="0" dirty="0">
                          <a:solidFill>
                            <a:schemeClr val="bg2">
                              <a:lumMod val="25000"/>
                            </a:schemeClr>
                          </a:solidFill>
                        </a:rPr>
                        <a:t>Adults &lt;50 years old with:</a:t>
                      </a:r>
                    </a:p>
                    <a:p>
                      <a:pPr marL="742950" lvl="1" indent="-285750">
                        <a:buFont typeface="Courier New" panose="02070309020205020404" pitchFamily="49" charset="0"/>
                        <a:buChar char="o"/>
                      </a:pPr>
                      <a:r>
                        <a:rPr lang="en-US" sz="1400" baseline="0" dirty="0">
                          <a:solidFill>
                            <a:schemeClr val="bg2">
                              <a:lumMod val="25000"/>
                            </a:schemeClr>
                          </a:solidFill>
                        </a:rPr>
                        <a:t>Chronic lung disease (including bronchial asthma, tuberculosis)</a:t>
                      </a:r>
                    </a:p>
                    <a:p>
                      <a:pPr marL="742950" lvl="1" indent="-285750">
                        <a:buFont typeface="Courier New" panose="02070309020205020404" pitchFamily="49" charset="0"/>
                        <a:buChar char="o"/>
                      </a:pPr>
                      <a:r>
                        <a:rPr lang="en-US" sz="1400" baseline="0" dirty="0">
                          <a:solidFill>
                            <a:schemeClr val="bg2">
                              <a:lumMod val="25000"/>
                            </a:schemeClr>
                          </a:solidFill>
                        </a:rPr>
                        <a:t>Chronic cardiovascular/renal/liver diseases</a:t>
                      </a:r>
                    </a:p>
                    <a:p>
                      <a:pPr marL="742950" lvl="1" indent="-285750">
                        <a:buFont typeface="Courier New" panose="02070309020205020404" pitchFamily="49" charset="0"/>
                        <a:buChar char="o"/>
                      </a:pPr>
                      <a:r>
                        <a:rPr lang="en-US" sz="1400" baseline="0" dirty="0">
                          <a:solidFill>
                            <a:schemeClr val="bg2">
                              <a:lumMod val="25000"/>
                            </a:schemeClr>
                          </a:solidFill>
                        </a:rPr>
                        <a:t>Diabetes mellitus</a:t>
                      </a:r>
                    </a:p>
                    <a:p>
                      <a:pPr marL="742950" lvl="1" indent="-285750">
                        <a:buFont typeface="Courier New" panose="02070309020205020404" pitchFamily="49" charset="0"/>
                        <a:buChar char="o"/>
                      </a:pPr>
                      <a:r>
                        <a:rPr lang="en-US" sz="1400" baseline="0" dirty="0">
                          <a:solidFill>
                            <a:schemeClr val="bg2">
                              <a:lumMod val="25000"/>
                            </a:schemeClr>
                          </a:solidFill>
                        </a:rPr>
                        <a:t>Alcoholism</a:t>
                      </a:r>
                    </a:p>
                    <a:p>
                      <a:pPr marL="742950" lvl="1" indent="-285750">
                        <a:buFont typeface="Courier New" panose="02070309020205020404" pitchFamily="49" charset="0"/>
                        <a:buChar char="o"/>
                      </a:pPr>
                      <a:r>
                        <a:rPr lang="en-US" sz="1400" baseline="0" dirty="0">
                          <a:solidFill>
                            <a:schemeClr val="bg2">
                              <a:lumMod val="25000"/>
                            </a:schemeClr>
                          </a:solidFill>
                        </a:rPr>
                        <a:t>Cochlear implants</a:t>
                      </a:r>
                    </a:p>
                    <a:p>
                      <a:pPr marL="742950" lvl="1" indent="-285750">
                        <a:buFont typeface="Courier New" panose="02070309020205020404" pitchFamily="49" charset="0"/>
                        <a:buChar char="o"/>
                      </a:pPr>
                      <a:r>
                        <a:rPr lang="en-US" sz="1400" baseline="0" dirty="0">
                          <a:solidFill>
                            <a:schemeClr val="bg2">
                              <a:lumMod val="25000"/>
                            </a:schemeClr>
                          </a:solidFill>
                        </a:rPr>
                        <a:t>CSF fluid leaks</a:t>
                      </a:r>
                    </a:p>
                    <a:p>
                      <a:pPr marL="742950" lvl="1" indent="-285750">
                        <a:buFont typeface="Courier New" panose="02070309020205020404" pitchFamily="49" charset="0"/>
                        <a:buChar char="o"/>
                      </a:pPr>
                      <a:r>
                        <a:rPr lang="en-US" sz="1400" baseline="0" dirty="0">
                          <a:solidFill>
                            <a:schemeClr val="bg2">
                              <a:lumMod val="25000"/>
                            </a:schemeClr>
                          </a:solidFill>
                        </a:rPr>
                        <a:t>Immunocompromised conditions:</a:t>
                      </a:r>
                    </a:p>
                    <a:p>
                      <a:pPr marL="1200150" lvl="2" indent="-285750">
                        <a:buFont typeface="Arial" panose="020B0604020202020204" pitchFamily="34" charset="0"/>
                        <a:buChar char="–"/>
                      </a:pPr>
                      <a:r>
                        <a:rPr lang="en-US" sz="1400" baseline="0" dirty="0">
                          <a:solidFill>
                            <a:schemeClr val="bg2">
                              <a:lumMod val="25000"/>
                            </a:schemeClr>
                          </a:solidFill>
                        </a:rPr>
                        <a:t>Functional and anatomic </a:t>
                      </a:r>
                      <a:r>
                        <a:rPr lang="en-US" sz="1400" baseline="0" dirty="0" err="1">
                          <a:solidFill>
                            <a:schemeClr val="bg2">
                              <a:lumMod val="25000"/>
                            </a:schemeClr>
                          </a:solidFill>
                        </a:rPr>
                        <a:t>asplenia</a:t>
                      </a:r>
                      <a:endParaRPr lang="en-US" sz="1400" baseline="0" dirty="0">
                        <a:solidFill>
                          <a:schemeClr val="bg2">
                            <a:lumMod val="25000"/>
                          </a:schemeClr>
                        </a:solidFill>
                      </a:endParaRPr>
                    </a:p>
                    <a:p>
                      <a:pPr marL="1200150" lvl="2" indent="-285750">
                        <a:buFont typeface="Arial" panose="020B0604020202020204" pitchFamily="34" charset="0"/>
                        <a:buChar char="–"/>
                      </a:pPr>
                      <a:r>
                        <a:rPr lang="en-US" sz="1400" baseline="0" dirty="0">
                          <a:solidFill>
                            <a:schemeClr val="bg2">
                              <a:lumMod val="25000"/>
                            </a:schemeClr>
                          </a:solidFill>
                        </a:rPr>
                        <a:t>Leukemia and lymphomas</a:t>
                      </a:r>
                    </a:p>
                    <a:p>
                      <a:pPr marL="1200150" lvl="2" indent="-285750">
                        <a:buFont typeface="Arial" panose="020B0604020202020204" pitchFamily="34" charset="0"/>
                        <a:buChar char="–"/>
                      </a:pPr>
                      <a:r>
                        <a:rPr lang="en-US" sz="1400" baseline="0" dirty="0">
                          <a:solidFill>
                            <a:schemeClr val="bg2">
                              <a:lumMod val="25000"/>
                            </a:schemeClr>
                          </a:solidFill>
                        </a:rPr>
                        <a:t>Generalized malignancy</a:t>
                      </a:r>
                    </a:p>
                    <a:p>
                      <a:pPr marL="1200150" lvl="2" indent="-285750">
                        <a:buFont typeface="Arial" panose="020B0604020202020204" pitchFamily="34" charset="0"/>
                        <a:buChar char="–"/>
                      </a:pPr>
                      <a:r>
                        <a:rPr lang="en-US" sz="1400" baseline="0" dirty="0">
                          <a:solidFill>
                            <a:schemeClr val="bg2">
                              <a:lumMod val="25000"/>
                            </a:schemeClr>
                          </a:solidFill>
                        </a:rPr>
                        <a:t>Transplants</a:t>
                      </a:r>
                    </a:p>
                    <a:p>
                      <a:pPr marL="1200150" lvl="2" indent="-285750">
                        <a:buFont typeface="Arial" panose="020B0604020202020204" pitchFamily="34" charset="0"/>
                        <a:buChar char="–"/>
                      </a:pPr>
                      <a:r>
                        <a:rPr lang="en-US" sz="1400" baseline="0" dirty="0">
                          <a:solidFill>
                            <a:schemeClr val="bg2">
                              <a:lumMod val="25000"/>
                            </a:schemeClr>
                          </a:solidFill>
                        </a:rPr>
                        <a:t>Chemo/radiation therapy</a:t>
                      </a:r>
                    </a:p>
                    <a:p>
                      <a:pPr marL="1200150" lvl="2" indent="-285750">
                        <a:buFont typeface="Arial" panose="020B0604020202020204" pitchFamily="34" charset="0"/>
                        <a:buChar char="–"/>
                      </a:pPr>
                      <a:r>
                        <a:rPr lang="en-US" sz="1400" baseline="0" dirty="0">
                          <a:solidFill>
                            <a:schemeClr val="bg2">
                              <a:lumMod val="25000"/>
                            </a:schemeClr>
                          </a:solidFill>
                        </a:rPr>
                        <a:t>HIV/AIDS</a:t>
                      </a:r>
                    </a:p>
                    <a:p>
                      <a:pPr marL="285750" lvl="0" indent="-285750">
                        <a:buFont typeface="Arial" panose="020B0604020202020204" pitchFamily="34" charset="0"/>
                        <a:buChar char="•"/>
                      </a:pPr>
                      <a:r>
                        <a:rPr lang="en-US" sz="1400" baseline="0" dirty="0">
                          <a:solidFill>
                            <a:schemeClr val="bg2">
                              <a:lumMod val="25000"/>
                            </a:schemeClr>
                          </a:solidFill>
                        </a:rPr>
                        <a:t>Residents of nursing homes or long-term care facilities</a:t>
                      </a:r>
                    </a:p>
                    <a:p>
                      <a:pPr marL="285750" lvl="0" indent="-285750">
                        <a:buFont typeface="Arial" panose="020B0604020202020204" pitchFamily="34" charset="0"/>
                        <a:buChar char="•"/>
                      </a:pPr>
                      <a:r>
                        <a:rPr lang="en-US" sz="1400" baseline="0" dirty="0">
                          <a:solidFill>
                            <a:schemeClr val="bg2">
                              <a:lumMod val="25000"/>
                            </a:schemeClr>
                          </a:solidFill>
                        </a:rPr>
                        <a:t>Smokers</a:t>
                      </a:r>
                    </a:p>
                  </a:txBody>
                  <a:tcPr marT="45712" marB="45712"/>
                </a:tc>
                <a:tc>
                  <a:txBody>
                    <a:bodyPr/>
                    <a:lstStyle/>
                    <a:p>
                      <a:r>
                        <a:rPr lang="en-US" sz="1600" b="1" i="1" dirty="0">
                          <a:solidFill>
                            <a:srgbClr val="FF0000"/>
                          </a:solidFill>
                        </a:rPr>
                        <a:t>Recommended</a:t>
                      </a:r>
                      <a:r>
                        <a:rPr lang="en-US" sz="1600" b="1" i="1" baseline="0" dirty="0">
                          <a:solidFill>
                            <a:srgbClr val="FF0000"/>
                          </a:solidFill>
                        </a:rPr>
                        <a:t> vaccine PCV13 to be given first</a:t>
                      </a:r>
                    </a:p>
                    <a:p>
                      <a:r>
                        <a:rPr lang="en-US" sz="1600" b="1" i="1" baseline="0" dirty="0">
                          <a:solidFill>
                            <a:schemeClr val="tx1"/>
                          </a:solidFill>
                        </a:rPr>
                        <a:t>FOR Elderly Immunocompetent</a:t>
                      </a:r>
                    </a:p>
                    <a:p>
                      <a:pPr marL="171450" indent="-171450">
                        <a:buFont typeface="Arial" panose="020B0604020202020204" pitchFamily="34" charset="0"/>
                        <a:buChar char="•"/>
                      </a:pPr>
                      <a:r>
                        <a:rPr lang="en-US" sz="1400" b="1" i="1" baseline="0" dirty="0">
                          <a:solidFill>
                            <a:srgbClr val="FF0000"/>
                          </a:solidFill>
                        </a:rPr>
                        <a:t>If PCV13 given first give PPSV23 after 6-12 months</a:t>
                      </a:r>
                    </a:p>
                    <a:p>
                      <a:pPr marL="0" indent="0">
                        <a:buFont typeface="Arial" panose="020B0604020202020204" pitchFamily="34" charset="0"/>
                        <a:buNone/>
                      </a:pPr>
                      <a:r>
                        <a:rPr lang="en-US" sz="1600" b="1" i="1" baseline="0" dirty="0">
                          <a:solidFill>
                            <a:schemeClr val="tx1"/>
                          </a:solidFill>
                        </a:rPr>
                        <a:t>For Elderly Immunocompromised</a:t>
                      </a:r>
                    </a:p>
                    <a:p>
                      <a:pPr marL="171450" indent="-171450">
                        <a:buFont typeface="Arial" panose="020B0604020202020204" pitchFamily="34" charset="0"/>
                        <a:buChar char="•"/>
                      </a:pPr>
                      <a:r>
                        <a:rPr lang="en-US" sz="1400" b="1" i="1" baseline="0" dirty="0">
                          <a:solidFill>
                            <a:srgbClr val="FF0000"/>
                          </a:solidFill>
                        </a:rPr>
                        <a:t>PCV 13 then PPSV 23 at least 8 weeks</a:t>
                      </a:r>
                    </a:p>
                    <a:p>
                      <a:pPr marL="0" indent="0">
                        <a:buFont typeface="Arial" panose="020B0604020202020204" pitchFamily="34" charset="0"/>
                        <a:buNone/>
                      </a:pPr>
                      <a:r>
                        <a:rPr lang="en-US" sz="1600" b="1" i="1" baseline="0" dirty="0">
                          <a:solidFill>
                            <a:schemeClr val="tx1"/>
                          </a:solidFill>
                        </a:rPr>
                        <a:t>For Booster dose</a:t>
                      </a:r>
                    </a:p>
                    <a:p>
                      <a:pPr marL="171450" indent="-171450">
                        <a:buFont typeface="Arial" panose="020B0604020202020204" pitchFamily="34" charset="0"/>
                        <a:buChar char="•"/>
                      </a:pPr>
                      <a:r>
                        <a:rPr lang="en-US" sz="1400" b="1" i="1" baseline="0" dirty="0">
                          <a:solidFill>
                            <a:srgbClr val="FF0000"/>
                          </a:solidFill>
                        </a:rPr>
                        <a:t>Single dose of PPSV 23 after 5 years</a:t>
                      </a:r>
                      <a:endParaRPr lang="en-US" sz="1600" b="1" dirty="0">
                        <a:solidFill>
                          <a:schemeClr val="bg2">
                            <a:lumMod val="25000"/>
                          </a:schemeClr>
                        </a:solidFill>
                      </a:endParaRPr>
                    </a:p>
                    <a:p>
                      <a:r>
                        <a:rPr lang="en-US" sz="1600" b="1" dirty="0">
                          <a:solidFill>
                            <a:schemeClr val="bg2">
                              <a:lumMod val="25000"/>
                            </a:schemeClr>
                          </a:solidFill>
                        </a:rPr>
                        <a:t>Precautions / Contraindications</a:t>
                      </a:r>
                    </a:p>
                    <a:p>
                      <a:pPr marL="285750" indent="-285750">
                        <a:buFont typeface="Arial" panose="020B0604020202020204" pitchFamily="34" charset="0"/>
                        <a:buChar char="•"/>
                      </a:pPr>
                      <a:r>
                        <a:rPr lang="en-US" sz="1400" dirty="0">
                          <a:solidFill>
                            <a:schemeClr val="bg2">
                              <a:lumMod val="25000"/>
                            </a:schemeClr>
                          </a:solidFill>
                        </a:rPr>
                        <a:t>An</a:t>
                      </a:r>
                      <a:r>
                        <a:rPr lang="en-US" sz="1400" baseline="0" dirty="0">
                          <a:solidFill>
                            <a:schemeClr val="bg2">
                              <a:lumMod val="25000"/>
                            </a:schemeClr>
                          </a:solidFill>
                        </a:rPr>
                        <a:t> Immediate Anaphylactic Reaction to a previous dose of pneumococcal Vaccine</a:t>
                      </a:r>
                    </a:p>
                    <a:p>
                      <a:pPr marL="285750" indent="-285750">
                        <a:buFont typeface="Arial" panose="020B0604020202020204" pitchFamily="34" charset="0"/>
                        <a:buChar char="•"/>
                      </a:pPr>
                      <a:r>
                        <a:rPr lang="en-US" sz="1400" baseline="0" dirty="0">
                          <a:solidFill>
                            <a:schemeClr val="bg2">
                              <a:lumMod val="25000"/>
                            </a:schemeClr>
                          </a:solidFill>
                        </a:rPr>
                        <a:t>Allergy to a vaccine component anaphylaxis to phenol or </a:t>
                      </a:r>
                      <a:r>
                        <a:rPr lang="en-US" sz="1400" baseline="0" dirty="0" err="1">
                          <a:solidFill>
                            <a:schemeClr val="bg2">
                              <a:lumMod val="25000"/>
                            </a:schemeClr>
                          </a:solidFill>
                        </a:rPr>
                        <a:t>thiomersal</a:t>
                      </a:r>
                      <a:endParaRPr lang="en-US" sz="1400" baseline="0" dirty="0">
                        <a:solidFill>
                          <a:schemeClr val="bg2">
                            <a:lumMod val="25000"/>
                          </a:schemeClr>
                        </a:solidFill>
                      </a:endParaRPr>
                    </a:p>
                    <a:p>
                      <a:pPr marL="285750" indent="-285750">
                        <a:buFont typeface="Arial" panose="020B0604020202020204" pitchFamily="34" charset="0"/>
                        <a:buChar char="•"/>
                      </a:pPr>
                      <a:r>
                        <a:rPr lang="en-US" sz="1400" baseline="0" dirty="0">
                          <a:solidFill>
                            <a:schemeClr val="bg2">
                              <a:lumMod val="25000"/>
                            </a:schemeClr>
                          </a:solidFill>
                        </a:rPr>
                        <a:t>Moderate to severe illness with or without fever</a:t>
                      </a:r>
                      <a:endParaRPr lang="en-US" sz="1400" dirty="0">
                        <a:solidFill>
                          <a:schemeClr val="bg2">
                            <a:lumMod val="25000"/>
                          </a:schemeClr>
                        </a:solidFill>
                      </a:endParaRPr>
                    </a:p>
                  </a:txBody>
                  <a:tcPr marT="45712" marB="45712"/>
                </a:tc>
                <a:extLst>
                  <a:ext uri="{0D108BD9-81ED-4DB2-BD59-A6C34878D82A}">
                    <a16:rowId xmlns:a16="http://schemas.microsoft.com/office/drawing/2014/main" val="10001"/>
                  </a:ext>
                </a:extLst>
              </a:tr>
            </a:tbl>
          </a:graphicData>
        </a:graphic>
      </p:graphicFrame>
      <p:sp>
        <p:nvSpPr>
          <p:cNvPr id="100369" name="TextBox 2"/>
          <p:cNvSpPr txBox="1">
            <a:spLocks noChangeArrowheads="1"/>
          </p:cNvSpPr>
          <p:nvPr/>
        </p:nvSpPr>
        <p:spPr bwMode="auto">
          <a:xfrm>
            <a:off x="-2" y="6089172"/>
            <a:ext cx="1996260" cy="7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lvl1pPr defTabSz="895350">
              <a:spcBef>
                <a:spcPct val="20000"/>
              </a:spcBef>
              <a:buFont typeface="Arial" pitchFamily="34" charset="0"/>
              <a:buChar char="•"/>
              <a:defRPr sz="3200">
                <a:solidFill>
                  <a:schemeClr val="tx1"/>
                </a:solidFill>
                <a:latin typeface="Calibri" pitchFamily="34" charset="0"/>
              </a:defRPr>
            </a:lvl1pPr>
            <a:lvl2pPr marL="742950" indent="-285750" defTabSz="895350">
              <a:spcBef>
                <a:spcPct val="20000"/>
              </a:spcBef>
              <a:buFont typeface="Arial" pitchFamily="34" charset="0"/>
              <a:buChar char="–"/>
              <a:defRPr sz="2800">
                <a:solidFill>
                  <a:schemeClr val="tx1"/>
                </a:solidFill>
                <a:latin typeface="Calibri" pitchFamily="34" charset="0"/>
              </a:defRPr>
            </a:lvl2pPr>
            <a:lvl3pPr marL="1143000" indent="-228600" defTabSz="895350">
              <a:spcBef>
                <a:spcPct val="20000"/>
              </a:spcBef>
              <a:buFont typeface="Arial" pitchFamily="34" charset="0"/>
              <a:buChar char="•"/>
              <a:defRPr sz="2400">
                <a:solidFill>
                  <a:schemeClr val="tx1"/>
                </a:solidFill>
                <a:latin typeface="Calibri" pitchFamily="34" charset="0"/>
              </a:defRPr>
            </a:lvl3pPr>
            <a:lvl4pPr marL="1600200" indent="-228600" defTabSz="895350">
              <a:spcBef>
                <a:spcPct val="20000"/>
              </a:spcBef>
              <a:buFont typeface="Arial" pitchFamily="34" charset="0"/>
              <a:buChar char="–"/>
              <a:defRPr sz="2000">
                <a:solidFill>
                  <a:schemeClr val="tx1"/>
                </a:solidFill>
                <a:latin typeface="Calibri" pitchFamily="34" charset="0"/>
              </a:defRPr>
            </a:lvl4pPr>
            <a:lvl5pPr marL="2057400" indent="-228600" defTabSz="895350">
              <a:spcBef>
                <a:spcPct val="20000"/>
              </a:spcBef>
              <a:buFont typeface="Arial" pitchFamily="34" charset="0"/>
              <a:buChar char="»"/>
              <a:defRPr sz="2000">
                <a:solidFill>
                  <a:schemeClr val="tx1"/>
                </a:solidFill>
                <a:latin typeface="Calibri" pitchFamily="34" charset="0"/>
              </a:defRPr>
            </a:lvl5pPr>
            <a:lvl6pPr marL="25146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89535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800" dirty="0">
                <a:latin typeface="+mn-lt"/>
              </a:rPr>
              <a:t>Reference: Schedule for Adult Immunization 2017 , Philippine Society for Microbiology and Infectious Diseases (PSMID), and Philippine Foundation for Vaccination (PFV) Updated as of April 2017</a:t>
            </a: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5815"/>
            <a:ext cx="9144000" cy="91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57838" y="1627465"/>
            <a:ext cx="3457575" cy="5262979"/>
          </a:xfrm>
          <a:prstGeom prst="rect">
            <a:avLst/>
          </a:prstGeom>
          <a:solidFill>
            <a:schemeClr val="bg1"/>
          </a:solidFill>
        </p:spPr>
        <p:txBody>
          <a:bodyPr wrap="square">
            <a:spAutoFit/>
          </a:bodyPr>
          <a:lstStyle/>
          <a:p>
            <a:pPr marL="285750" indent="-285750">
              <a:defRPr/>
            </a:pPr>
            <a:r>
              <a:rPr lang="en-US" sz="1600" b="1" u="sng" dirty="0">
                <a:solidFill>
                  <a:schemeClr val="dk1"/>
                </a:solidFill>
              </a:rPr>
              <a:t>No previous vaccination</a:t>
            </a:r>
            <a:r>
              <a:rPr lang="en-US" sz="1600" b="1" dirty="0">
                <a:solidFill>
                  <a:schemeClr val="dk1"/>
                </a:solidFill>
              </a:rPr>
              <a:t>:</a:t>
            </a:r>
          </a:p>
          <a:p>
            <a:pPr marL="285750" indent="-285750">
              <a:buFont typeface="Arial" charset="0"/>
              <a:buChar char="•"/>
              <a:defRPr/>
            </a:pPr>
            <a:r>
              <a:rPr lang="en-US" sz="1600" b="1" dirty="0">
                <a:solidFill>
                  <a:schemeClr val="dk1"/>
                </a:solidFill>
              </a:rPr>
              <a:t> PCV 13  first, followed by PPSV23 at least 1 year after the PCV13 dose</a:t>
            </a:r>
          </a:p>
          <a:p>
            <a:pPr marL="285750" indent="-285750">
              <a:defRPr/>
            </a:pPr>
            <a:endParaRPr lang="en-US" sz="1600" b="1" dirty="0">
              <a:solidFill>
                <a:schemeClr val="dk1"/>
              </a:solidFill>
            </a:endParaRPr>
          </a:p>
          <a:p>
            <a:pPr marL="285750" indent="-285750">
              <a:defRPr/>
            </a:pPr>
            <a:r>
              <a:rPr lang="en-US" sz="1600" b="1" u="sng" dirty="0">
                <a:solidFill>
                  <a:schemeClr val="dk1"/>
                </a:solidFill>
              </a:rPr>
              <a:t>Previously received PPSV23</a:t>
            </a:r>
            <a:r>
              <a:rPr lang="en-US" sz="1600" b="1" dirty="0">
                <a:solidFill>
                  <a:schemeClr val="dk1"/>
                </a:solidFill>
              </a:rPr>
              <a:t>:</a:t>
            </a:r>
          </a:p>
          <a:p>
            <a:pPr marL="285750" indent="-285750">
              <a:buFont typeface="Arial" charset="0"/>
              <a:buChar char="•"/>
              <a:defRPr/>
            </a:pPr>
            <a:r>
              <a:rPr lang="en-US" sz="1600" b="1" dirty="0">
                <a:solidFill>
                  <a:schemeClr val="dk1"/>
                </a:solidFill>
              </a:rPr>
              <a:t>  should receive PCV13 to be given at least 1 year after the dose of PPSV23</a:t>
            </a:r>
          </a:p>
          <a:p>
            <a:pPr marL="285750" indent="-285750">
              <a:defRPr/>
            </a:pPr>
            <a:endParaRPr lang="en-US" sz="1600" b="1" dirty="0">
              <a:solidFill>
                <a:schemeClr val="dk1"/>
              </a:solidFill>
            </a:endParaRPr>
          </a:p>
          <a:p>
            <a:pPr marL="285750" indent="-285750">
              <a:defRPr/>
            </a:pPr>
            <a:r>
              <a:rPr lang="en-US" sz="1600" b="1" u="sng" dirty="0">
                <a:solidFill>
                  <a:schemeClr val="dk1"/>
                </a:solidFill>
              </a:rPr>
              <a:t>Previously received PPSV23 at less than 50 years old</a:t>
            </a:r>
            <a:r>
              <a:rPr lang="en-US" sz="1600" b="1" dirty="0">
                <a:solidFill>
                  <a:schemeClr val="dk1"/>
                </a:solidFill>
              </a:rPr>
              <a:t>, </a:t>
            </a:r>
            <a:r>
              <a:rPr lang="en-US" sz="1600" b="1" dirty="0">
                <a:solidFill>
                  <a:srgbClr val="FF0000"/>
                </a:solidFill>
              </a:rPr>
              <a:t>but who are now 50 years old or more</a:t>
            </a:r>
            <a:r>
              <a:rPr lang="en-US" sz="1600" b="1" dirty="0">
                <a:solidFill>
                  <a:schemeClr val="dk1"/>
                </a:solidFill>
              </a:rPr>
              <a:t>:</a:t>
            </a:r>
          </a:p>
          <a:p>
            <a:pPr marL="285750" indent="-285750">
              <a:buFont typeface="Arial" charset="0"/>
              <a:buChar char="•"/>
              <a:defRPr/>
            </a:pPr>
            <a:r>
              <a:rPr lang="en-US" sz="1600" b="1" dirty="0">
                <a:solidFill>
                  <a:schemeClr val="dk1"/>
                </a:solidFill>
              </a:rPr>
              <a:t>1 dose of PCV13 at least 1 year after the most recent dose of PPSV23, then  1 dose of PPSV23 after 1 year of the PCV13 dose</a:t>
            </a:r>
          </a:p>
          <a:p>
            <a:pPr marL="285750" indent="-285750">
              <a:defRPr/>
            </a:pPr>
            <a:endParaRPr lang="en-US" sz="1600" b="1" dirty="0">
              <a:solidFill>
                <a:schemeClr val="dk1"/>
              </a:solidFill>
            </a:endParaRPr>
          </a:p>
          <a:p>
            <a:pPr marL="285750" indent="-285750">
              <a:defRPr/>
            </a:pPr>
            <a:r>
              <a:rPr lang="en-US" sz="1600" b="1" u="sng" dirty="0">
                <a:solidFill>
                  <a:schemeClr val="dk1"/>
                </a:solidFill>
              </a:rPr>
              <a:t>Revaccination </a:t>
            </a:r>
            <a:endParaRPr lang="en-US" sz="1600" b="1" dirty="0">
              <a:solidFill>
                <a:schemeClr val="dk1"/>
              </a:solidFill>
            </a:endParaRPr>
          </a:p>
          <a:p>
            <a:pPr marL="285750" indent="-285750">
              <a:buFont typeface="Arial" charset="0"/>
              <a:buChar char="•"/>
              <a:defRPr/>
            </a:pPr>
            <a:r>
              <a:rPr lang="en-US" sz="1600" b="1" dirty="0">
                <a:solidFill>
                  <a:schemeClr val="dk1"/>
                </a:solidFill>
              </a:rPr>
              <a:t>1 dose PPV23 maybe given 5 years after last dose of PPV23</a:t>
            </a:r>
            <a:endParaRPr lang="en-US" sz="1600" dirty="0"/>
          </a:p>
        </p:txBody>
      </p:sp>
      <p:sp>
        <p:nvSpPr>
          <p:cNvPr id="3" name="Rounded Rectangle 2"/>
          <p:cNvSpPr/>
          <p:nvPr/>
        </p:nvSpPr>
        <p:spPr>
          <a:xfrm>
            <a:off x="1112859" y="75815"/>
            <a:ext cx="6573816" cy="9171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2017 Adult Immunization Guideline</a:t>
            </a:r>
          </a:p>
          <a:p>
            <a:pPr algn="ctr"/>
            <a:r>
              <a:rPr lang="en-US" sz="2400" b="1" dirty="0">
                <a:solidFill>
                  <a:schemeClr val="tx1"/>
                </a:solidFill>
              </a:rPr>
              <a:t>(as of June 2017)</a:t>
            </a:r>
          </a:p>
        </p:txBody>
      </p:sp>
    </p:spTree>
    <p:extLst>
      <p:ext uri="{BB962C8B-B14F-4D97-AF65-F5344CB8AC3E}">
        <p14:creationId xmlns:p14="http://schemas.microsoft.com/office/powerpoint/2010/main" val="2111809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a:t>1. </a:t>
            </a:r>
            <a:r>
              <a:rPr lang="en-US" b="1" dirty="0" err="1"/>
              <a:t>Ilan</a:t>
            </a:r>
            <a:r>
              <a:rPr lang="en-US" b="1" dirty="0"/>
              <a:t> </a:t>
            </a:r>
            <a:r>
              <a:rPr lang="en-US" b="1" dirty="0" err="1"/>
              <a:t>ang</a:t>
            </a:r>
            <a:r>
              <a:rPr lang="en-US" b="1" dirty="0"/>
              <a:t> </a:t>
            </a:r>
            <a:r>
              <a:rPr lang="en-US" b="1" dirty="0" err="1"/>
              <a:t>namamatay</a:t>
            </a:r>
            <a:r>
              <a:rPr lang="en-US" b="1" dirty="0"/>
              <a:t> at </a:t>
            </a:r>
            <a:r>
              <a:rPr lang="en-US" b="1" dirty="0" err="1"/>
              <a:t>nagkakasakit</a:t>
            </a:r>
            <a:r>
              <a:rPr lang="en-US" b="1" dirty="0"/>
              <a:t> </a:t>
            </a:r>
            <a:r>
              <a:rPr lang="en-US" b="1" dirty="0" err="1"/>
              <a:t>sa</a:t>
            </a:r>
            <a:r>
              <a:rPr lang="en-US" b="1" dirty="0"/>
              <a:t> </a:t>
            </a:r>
            <a:r>
              <a:rPr lang="en-US" b="1" dirty="0" err="1"/>
              <a:t>bansa</a:t>
            </a:r>
            <a:r>
              <a:rPr lang="en-US" b="1" dirty="0"/>
              <a:t> </a:t>
            </a:r>
            <a:r>
              <a:rPr lang="en-US" b="1" dirty="0" err="1"/>
              <a:t>dahil</a:t>
            </a:r>
            <a:r>
              <a:rPr lang="en-US" b="1" dirty="0"/>
              <a:t> </a:t>
            </a:r>
            <a:r>
              <a:rPr lang="en-US" b="1" dirty="0" err="1"/>
              <a:t>sa</a:t>
            </a:r>
            <a:r>
              <a:rPr lang="en-US" b="1" dirty="0"/>
              <a:t> </a:t>
            </a:r>
            <a:r>
              <a:rPr lang="en-US" b="1" dirty="0" err="1"/>
              <a:t>pulmonya</a:t>
            </a:r>
            <a:r>
              <a:rPr lang="en-US" b="1" dirty="0"/>
              <a:t>?</a:t>
            </a:r>
          </a:p>
          <a:p>
            <a:pPr marL="0" indent="0">
              <a:buNone/>
            </a:pPr>
            <a:r>
              <a:rPr lang="en-US" b="1" dirty="0"/>
              <a:t>2. </a:t>
            </a:r>
            <a:r>
              <a:rPr lang="en-US" b="1" dirty="0" err="1"/>
              <a:t>Ano</a:t>
            </a:r>
            <a:r>
              <a:rPr lang="en-US" b="1" dirty="0"/>
              <a:t> </a:t>
            </a:r>
            <a:r>
              <a:rPr lang="en-US" b="1" dirty="0" err="1"/>
              <a:t>ang</a:t>
            </a:r>
            <a:r>
              <a:rPr lang="en-US" b="1" dirty="0"/>
              <a:t> </a:t>
            </a:r>
            <a:r>
              <a:rPr lang="en-US" b="1" dirty="0" err="1"/>
              <a:t>pulmonya</a:t>
            </a:r>
            <a:r>
              <a:rPr lang="en-US" b="1" dirty="0"/>
              <a:t> at </a:t>
            </a:r>
            <a:r>
              <a:rPr lang="en-US" b="1" dirty="0" err="1"/>
              <a:t>mga</a:t>
            </a:r>
            <a:r>
              <a:rPr lang="en-US" b="1" dirty="0"/>
              <a:t> </a:t>
            </a:r>
            <a:r>
              <a:rPr lang="en-US" b="1" dirty="0" err="1"/>
              <a:t>sintomas</a:t>
            </a:r>
            <a:r>
              <a:rPr lang="en-US" b="1" dirty="0"/>
              <a:t> </a:t>
            </a:r>
            <a:r>
              <a:rPr lang="en-US" b="1" dirty="0" err="1"/>
              <a:t>nito</a:t>
            </a:r>
            <a:r>
              <a:rPr lang="en-US" b="1" dirty="0"/>
              <a:t>?</a:t>
            </a:r>
          </a:p>
          <a:p>
            <a:pPr marL="0" indent="0">
              <a:buNone/>
            </a:pPr>
            <a:r>
              <a:rPr lang="en-US" b="1" dirty="0"/>
              <a:t>3. Sino </a:t>
            </a:r>
            <a:r>
              <a:rPr lang="en-US" b="1" dirty="0" err="1"/>
              <a:t>ang</a:t>
            </a:r>
            <a:r>
              <a:rPr lang="en-US" b="1" dirty="0"/>
              <a:t> </a:t>
            </a:r>
            <a:r>
              <a:rPr lang="en-US" b="1" dirty="0" err="1"/>
              <a:t>maaaring</a:t>
            </a:r>
            <a:r>
              <a:rPr lang="en-US" b="1" dirty="0"/>
              <a:t> </a:t>
            </a:r>
            <a:r>
              <a:rPr lang="en-US" b="1" dirty="0" err="1"/>
              <a:t>maapektuhan</a:t>
            </a:r>
            <a:r>
              <a:rPr lang="en-US" b="1" dirty="0"/>
              <a:t> ng </a:t>
            </a:r>
            <a:r>
              <a:rPr lang="en-US" b="1" dirty="0" err="1"/>
              <a:t>pulmonya</a:t>
            </a:r>
            <a:r>
              <a:rPr lang="en-US" b="1" dirty="0"/>
              <a:t>?</a:t>
            </a:r>
          </a:p>
          <a:p>
            <a:pPr marL="0" indent="0">
              <a:buNone/>
            </a:pPr>
            <a:r>
              <a:rPr lang="en-US" b="1" dirty="0"/>
              <a:t>4. </a:t>
            </a:r>
            <a:r>
              <a:rPr lang="en-US" b="1" dirty="0" err="1"/>
              <a:t>Paano</a:t>
            </a:r>
            <a:r>
              <a:rPr lang="en-US" b="1" dirty="0"/>
              <a:t> </a:t>
            </a:r>
            <a:r>
              <a:rPr lang="en-US" b="1" dirty="0" err="1"/>
              <a:t>ito</a:t>
            </a:r>
            <a:r>
              <a:rPr lang="en-US" b="1" dirty="0"/>
              <a:t> </a:t>
            </a:r>
            <a:r>
              <a:rPr lang="en-US" b="1" dirty="0" err="1"/>
              <a:t>maiiwasan</a:t>
            </a:r>
            <a:r>
              <a:rPr lang="en-US" b="1" dirty="0"/>
              <a:t>?</a:t>
            </a:r>
          </a:p>
          <a:p>
            <a:pPr marL="0" indent="0">
              <a:buNone/>
            </a:pPr>
            <a:r>
              <a:rPr lang="en-US" b="1" dirty="0"/>
              <a:t>5. Sino </a:t>
            </a:r>
            <a:r>
              <a:rPr lang="en-US" b="1" dirty="0" err="1"/>
              <a:t>ang</a:t>
            </a:r>
            <a:r>
              <a:rPr lang="en-US" b="1" dirty="0"/>
              <a:t> </a:t>
            </a:r>
            <a:r>
              <a:rPr lang="en-US" b="1" dirty="0" err="1"/>
              <a:t>dapat</a:t>
            </a:r>
            <a:r>
              <a:rPr lang="en-US" b="1" dirty="0"/>
              <a:t> </a:t>
            </a:r>
            <a:r>
              <a:rPr lang="en-US" b="1" dirty="0" err="1"/>
              <a:t>magpabakuna</a:t>
            </a:r>
            <a:r>
              <a:rPr lang="en-US" b="1" dirty="0"/>
              <a:t> </a:t>
            </a:r>
            <a:r>
              <a:rPr lang="en-US" b="1" dirty="0" err="1"/>
              <a:t>laban</a:t>
            </a:r>
            <a:r>
              <a:rPr lang="en-US" b="1" dirty="0"/>
              <a:t> </a:t>
            </a:r>
            <a:r>
              <a:rPr lang="en-US" b="1" dirty="0" err="1"/>
              <a:t>sa</a:t>
            </a:r>
            <a:r>
              <a:rPr lang="en-US" b="1" dirty="0"/>
              <a:t> </a:t>
            </a:r>
            <a:r>
              <a:rPr lang="en-US" b="1" dirty="0" err="1"/>
              <a:t>pulmonya</a:t>
            </a:r>
            <a:r>
              <a:rPr lang="en-US" b="1" dirty="0"/>
              <a:t>?</a:t>
            </a:r>
          </a:p>
        </p:txBody>
      </p:sp>
    </p:spTree>
    <p:extLst>
      <p:ext uri="{BB962C8B-B14F-4D97-AF65-F5344CB8AC3E}">
        <p14:creationId xmlns:p14="http://schemas.microsoft.com/office/powerpoint/2010/main" val="1472543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a:sym typeface="Wingdings"/>
              </a:rPr>
              <a:t> </a:t>
            </a:r>
            <a:r>
              <a:rPr lang="en-US" b="1" dirty="0" err="1"/>
              <a:t>Ilan</a:t>
            </a:r>
            <a:r>
              <a:rPr lang="en-US" b="1" dirty="0"/>
              <a:t> </a:t>
            </a:r>
            <a:r>
              <a:rPr lang="en-US" b="1" dirty="0" err="1"/>
              <a:t>ang</a:t>
            </a:r>
            <a:r>
              <a:rPr lang="en-US" b="1" dirty="0"/>
              <a:t> </a:t>
            </a:r>
            <a:r>
              <a:rPr lang="en-US" b="1" dirty="0" err="1"/>
              <a:t>namamatay</a:t>
            </a:r>
            <a:r>
              <a:rPr lang="en-US" b="1" dirty="0"/>
              <a:t> at </a:t>
            </a:r>
            <a:r>
              <a:rPr lang="en-US" b="1" dirty="0" err="1"/>
              <a:t>nagkakasakit</a:t>
            </a:r>
            <a:r>
              <a:rPr lang="en-US" b="1" dirty="0"/>
              <a:t> </a:t>
            </a:r>
            <a:r>
              <a:rPr lang="en-US" b="1" dirty="0" err="1"/>
              <a:t>sa</a:t>
            </a:r>
            <a:r>
              <a:rPr lang="en-US" b="1" dirty="0"/>
              <a:t> </a:t>
            </a:r>
            <a:r>
              <a:rPr lang="en-US" b="1" dirty="0" err="1"/>
              <a:t>bansa</a:t>
            </a:r>
            <a:r>
              <a:rPr lang="en-US" b="1" dirty="0"/>
              <a:t> </a:t>
            </a:r>
            <a:r>
              <a:rPr lang="en-US" b="1" dirty="0" err="1"/>
              <a:t>dahil</a:t>
            </a:r>
            <a:r>
              <a:rPr lang="en-US" b="1" dirty="0"/>
              <a:t> </a:t>
            </a:r>
            <a:r>
              <a:rPr lang="en-US" b="1" dirty="0" err="1"/>
              <a:t>sa</a:t>
            </a:r>
            <a:r>
              <a:rPr lang="en-US" b="1" dirty="0"/>
              <a:t> </a:t>
            </a:r>
            <a:r>
              <a:rPr lang="en-US" b="1" dirty="0" err="1"/>
              <a:t>pulmonya</a:t>
            </a:r>
            <a:r>
              <a:rPr lang="en-US" b="1" dirty="0"/>
              <a:t>?</a:t>
            </a:r>
          </a:p>
          <a:p>
            <a:pPr marL="0" indent="0">
              <a:buNone/>
            </a:pPr>
            <a:r>
              <a:rPr lang="en-US" b="1" dirty="0">
                <a:sym typeface="Wingdings"/>
              </a:rPr>
              <a:t> </a:t>
            </a:r>
            <a:r>
              <a:rPr lang="en-US" b="1" dirty="0" err="1"/>
              <a:t>Ano</a:t>
            </a:r>
            <a:r>
              <a:rPr lang="en-US" b="1" dirty="0"/>
              <a:t> </a:t>
            </a:r>
            <a:r>
              <a:rPr lang="en-US" b="1" dirty="0" err="1"/>
              <a:t>ang</a:t>
            </a:r>
            <a:r>
              <a:rPr lang="en-US" b="1" dirty="0"/>
              <a:t> </a:t>
            </a:r>
            <a:r>
              <a:rPr lang="en-US" b="1" dirty="0" err="1"/>
              <a:t>pulmonya</a:t>
            </a:r>
            <a:r>
              <a:rPr lang="en-US" b="1" dirty="0"/>
              <a:t> at </a:t>
            </a:r>
            <a:r>
              <a:rPr lang="en-US" b="1" dirty="0" err="1"/>
              <a:t>mga</a:t>
            </a:r>
            <a:r>
              <a:rPr lang="en-US" b="1" dirty="0"/>
              <a:t> </a:t>
            </a:r>
            <a:r>
              <a:rPr lang="en-US" b="1" dirty="0" err="1"/>
              <a:t>sintomas</a:t>
            </a:r>
            <a:r>
              <a:rPr lang="en-US" b="1" dirty="0"/>
              <a:t> </a:t>
            </a:r>
            <a:r>
              <a:rPr lang="en-US" b="1" dirty="0" err="1"/>
              <a:t>nito</a:t>
            </a:r>
            <a:r>
              <a:rPr lang="en-US" b="1" dirty="0"/>
              <a:t>?</a:t>
            </a:r>
          </a:p>
          <a:p>
            <a:pPr marL="0" indent="0">
              <a:buNone/>
            </a:pPr>
            <a:r>
              <a:rPr lang="en-US" b="1" dirty="0">
                <a:sym typeface="Wingdings"/>
              </a:rPr>
              <a:t> </a:t>
            </a:r>
            <a:r>
              <a:rPr lang="en-US" b="1" dirty="0"/>
              <a:t>Sino </a:t>
            </a:r>
            <a:r>
              <a:rPr lang="en-US" b="1" dirty="0" err="1"/>
              <a:t>ang</a:t>
            </a:r>
            <a:r>
              <a:rPr lang="en-US" b="1" dirty="0"/>
              <a:t> </a:t>
            </a:r>
            <a:r>
              <a:rPr lang="en-US" b="1" dirty="0" err="1"/>
              <a:t>maaaring</a:t>
            </a:r>
            <a:r>
              <a:rPr lang="en-US" b="1" dirty="0"/>
              <a:t> </a:t>
            </a:r>
            <a:r>
              <a:rPr lang="en-US" b="1" dirty="0" err="1"/>
              <a:t>maapektuhan</a:t>
            </a:r>
            <a:r>
              <a:rPr lang="en-US" b="1" dirty="0"/>
              <a:t> ng </a:t>
            </a:r>
            <a:r>
              <a:rPr lang="en-US" b="1" dirty="0" err="1"/>
              <a:t>pulmonya</a:t>
            </a:r>
            <a:r>
              <a:rPr lang="en-US" b="1" dirty="0"/>
              <a:t>?</a:t>
            </a:r>
          </a:p>
          <a:p>
            <a:pPr marL="0" indent="0">
              <a:buNone/>
            </a:pPr>
            <a:r>
              <a:rPr lang="en-US" b="1" dirty="0">
                <a:sym typeface="Wingdings"/>
              </a:rPr>
              <a:t> </a:t>
            </a:r>
            <a:r>
              <a:rPr lang="en-US" b="1" dirty="0" err="1"/>
              <a:t>Paano</a:t>
            </a:r>
            <a:r>
              <a:rPr lang="en-US" b="1" dirty="0"/>
              <a:t> </a:t>
            </a:r>
            <a:r>
              <a:rPr lang="en-US" b="1" dirty="0" err="1"/>
              <a:t>ito</a:t>
            </a:r>
            <a:r>
              <a:rPr lang="en-US" b="1" dirty="0"/>
              <a:t> </a:t>
            </a:r>
            <a:r>
              <a:rPr lang="en-US" b="1" dirty="0" err="1"/>
              <a:t>maiiwasan</a:t>
            </a:r>
            <a:r>
              <a:rPr lang="en-US" b="1" dirty="0"/>
              <a:t>?</a:t>
            </a:r>
          </a:p>
          <a:p>
            <a:pPr marL="0" indent="0">
              <a:buNone/>
            </a:pPr>
            <a:r>
              <a:rPr lang="en-US" b="1" dirty="0">
                <a:sym typeface="Wingdings"/>
              </a:rPr>
              <a:t> </a:t>
            </a:r>
            <a:r>
              <a:rPr lang="en-US" b="1" dirty="0"/>
              <a:t>Sino </a:t>
            </a:r>
            <a:r>
              <a:rPr lang="en-US" b="1" dirty="0" err="1"/>
              <a:t>ang</a:t>
            </a:r>
            <a:r>
              <a:rPr lang="en-US" b="1" dirty="0"/>
              <a:t> </a:t>
            </a:r>
            <a:r>
              <a:rPr lang="en-US" b="1" dirty="0" err="1"/>
              <a:t>dapat</a:t>
            </a:r>
            <a:r>
              <a:rPr lang="en-US" b="1" dirty="0"/>
              <a:t> </a:t>
            </a:r>
            <a:r>
              <a:rPr lang="en-US" b="1" dirty="0" err="1"/>
              <a:t>magpabakuna</a:t>
            </a:r>
            <a:r>
              <a:rPr lang="en-US" b="1" dirty="0"/>
              <a:t> </a:t>
            </a:r>
            <a:r>
              <a:rPr lang="en-US" b="1" dirty="0" err="1"/>
              <a:t>laban</a:t>
            </a:r>
            <a:r>
              <a:rPr lang="en-US" b="1" dirty="0"/>
              <a:t> </a:t>
            </a:r>
            <a:r>
              <a:rPr lang="en-US" b="1" dirty="0" err="1"/>
              <a:t>sa</a:t>
            </a:r>
            <a:r>
              <a:rPr lang="en-US" b="1" dirty="0"/>
              <a:t> </a:t>
            </a:r>
            <a:r>
              <a:rPr lang="en-US" b="1" dirty="0" err="1"/>
              <a:t>pulmonya</a:t>
            </a:r>
            <a:r>
              <a:rPr lang="en-US" b="1" dirty="0"/>
              <a:t>?</a:t>
            </a:r>
          </a:p>
        </p:txBody>
      </p:sp>
    </p:spTree>
    <p:extLst>
      <p:ext uri="{BB962C8B-B14F-4D97-AF65-F5344CB8AC3E}">
        <p14:creationId xmlns:p14="http://schemas.microsoft.com/office/powerpoint/2010/main" val="143571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274" y="2056150"/>
            <a:ext cx="8663768" cy="3998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8657" y="609600"/>
            <a:ext cx="8555226" cy="1446550"/>
          </a:xfrm>
          <a:prstGeom prst="rect">
            <a:avLst/>
          </a:prstGeom>
          <a:noFill/>
        </p:spPr>
        <p:txBody>
          <a:bodyPr wrap="square" rtlCol="0">
            <a:spAutoFit/>
          </a:bodyPr>
          <a:lstStyle/>
          <a:p>
            <a:pPr algn="ctr"/>
            <a:r>
              <a:rPr lang="en-US" sz="4400" b="1" dirty="0" err="1">
                <a:solidFill>
                  <a:srgbClr val="FF0000"/>
                </a:solidFill>
              </a:rPr>
              <a:t>Ang</a:t>
            </a:r>
            <a:r>
              <a:rPr lang="en-US" sz="4400" b="1" dirty="0">
                <a:solidFill>
                  <a:srgbClr val="FF0000"/>
                </a:solidFill>
              </a:rPr>
              <a:t> </a:t>
            </a:r>
            <a:r>
              <a:rPr lang="en-US" sz="4400" b="1" dirty="0" err="1">
                <a:solidFill>
                  <a:srgbClr val="FF0000"/>
                </a:solidFill>
              </a:rPr>
              <a:t>Kahalagahan</a:t>
            </a:r>
            <a:r>
              <a:rPr lang="en-US" sz="4400" b="1" dirty="0">
                <a:solidFill>
                  <a:srgbClr val="FF0000"/>
                </a:solidFill>
              </a:rPr>
              <a:t> ng </a:t>
            </a:r>
            <a:r>
              <a:rPr lang="en-US" sz="4400" b="1" dirty="0" err="1">
                <a:solidFill>
                  <a:srgbClr val="FF0000"/>
                </a:solidFill>
              </a:rPr>
              <a:t>Pagpapabakuna</a:t>
            </a:r>
            <a:endParaRPr lang="en-US" sz="4400" b="1" dirty="0">
              <a:solidFill>
                <a:srgbClr val="FF0000"/>
              </a:solidFill>
            </a:endParaRPr>
          </a:p>
        </p:txBody>
      </p:sp>
    </p:spTree>
    <p:extLst>
      <p:ext uri="{BB962C8B-B14F-4D97-AF65-F5344CB8AC3E}">
        <p14:creationId xmlns:p14="http://schemas.microsoft.com/office/powerpoint/2010/main" val="220636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a:t>1. </a:t>
            </a:r>
            <a:r>
              <a:rPr lang="en-US" b="1" dirty="0" err="1"/>
              <a:t>Ilan</a:t>
            </a:r>
            <a:r>
              <a:rPr lang="en-US" b="1" dirty="0"/>
              <a:t> </a:t>
            </a:r>
            <a:r>
              <a:rPr lang="en-US" b="1" dirty="0" err="1"/>
              <a:t>ang</a:t>
            </a:r>
            <a:r>
              <a:rPr lang="en-US" b="1" dirty="0"/>
              <a:t> </a:t>
            </a:r>
            <a:r>
              <a:rPr lang="en-US" b="1" dirty="0" err="1"/>
              <a:t>namamatay</a:t>
            </a:r>
            <a:r>
              <a:rPr lang="en-US" b="1" dirty="0"/>
              <a:t> at </a:t>
            </a:r>
            <a:r>
              <a:rPr lang="en-US" b="1" dirty="0" err="1"/>
              <a:t>nagkakasakit</a:t>
            </a:r>
            <a:r>
              <a:rPr lang="en-US" b="1" dirty="0"/>
              <a:t> </a:t>
            </a:r>
            <a:r>
              <a:rPr lang="en-US" b="1" dirty="0" err="1"/>
              <a:t>sa</a:t>
            </a:r>
            <a:r>
              <a:rPr lang="en-US" b="1" dirty="0"/>
              <a:t> </a:t>
            </a:r>
            <a:r>
              <a:rPr lang="en-US" b="1" dirty="0" err="1"/>
              <a:t>bansa</a:t>
            </a:r>
            <a:r>
              <a:rPr lang="en-US" b="1" dirty="0"/>
              <a:t> </a:t>
            </a:r>
            <a:r>
              <a:rPr lang="en-US" b="1" dirty="0" err="1"/>
              <a:t>dahil</a:t>
            </a:r>
            <a:r>
              <a:rPr lang="en-US" b="1" dirty="0"/>
              <a:t> </a:t>
            </a:r>
            <a:r>
              <a:rPr lang="en-US" b="1" dirty="0" err="1"/>
              <a:t>sa</a:t>
            </a:r>
            <a:r>
              <a:rPr lang="en-US" b="1" dirty="0"/>
              <a:t> </a:t>
            </a:r>
            <a:r>
              <a:rPr lang="en-US" b="1" dirty="0" err="1"/>
              <a:t>pulmonya</a:t>
            </a:r>
            <a:r>
              <a:rPr lang="en-US" b="1" dirty="0"/>
              <a:t>?</a:t>
            </a:r>
          </a:p>
          <a:p>
            <a:pPr marL="0" indent="0">
              <a:buNone/>
            </a:pPr>
            <a:r>
              <a:rPr lang="en-US" b="1" dirty="0"/>
              <a:t>2. </a:t>
            </a:r>
            <a:r>
              <a:rPr lang="en-US" b="1" dirty="0" err="1"/>
              <a:t>Ano</a:t>
            </a:r>
            <a:r>
              <a:rPr lang="en-US" b="1" dirty="0"/>
              <a:t> </a:t>
            </a:r>
            <a:r>
              <a:rPr lang="en-US" b="1" dirty="0" err="1"/>
              <a:t>ang</a:t>
            </a:r>
            <a:r>
              <a:rPr lang="en-US" b="1" dirty="0"/>
              <a:t> </a:t>
            </a:r>
            <a:r>
              <a:rPr lang="en-US" b="1" dirty="0" err="1"/>
              <a:t>pulmonya</a:t>
            </a:r>
            <a:r>
              <a:rPr lang="en-US" b="1" dirty="0"/>
              <a:t> at </a:t>
            </a:r>
            <a:r>
              <a:rPr lang="en-US" b="1" dirty="0" err="1"/>
              <a:t>mga</a:t>
            </a:r>
            <a:r>
              <a:rPr lang="en-US" b="1" dirty="0"/>
              <a:t> </a:t>
            </a:r>
            <a:r>
              <a:rPr lang="en-US" b="1" dirty="0" err="1"/>
              <a:t>sintomas</a:t>
            </a:r>
            <a:r>
              <a:rPr lang="en-US" b="1" dirty="0"/>
              <a:t> </a:t>
            </a:r>
            <a:r>
              <a:rPr lang="en-US" b="1" dirty="0" err="1"/>
              <a:t>nito</a:t>
            </a:r>
            <a:r>
              <a:rPr lang="en-US" b="1" dirty="0"/>
              <a:t>?</a:t>
            </a:r>
          </a:p>
          <a:p>
            <a:pPr marL="0" indent="0">
              <a:buNone/>
            </a:pPr>
            <a:r>
              <a:rPr lang="en-US" b="1" dirty="0"/>
              <a:t>3. Sino </a:t>
            </a:r>
            <a:r>
              <a:rPr lang="en-US" b="1" dirty="0" err="1"/>
              <a:t>ang</a:t>
            </a:r>
            <a:r>
              <a:rPr lang="en-US" b="1" dirty="0"/>
              <a:t> </a:t>
            </a:r>
            <a:r>
              <a:rPr lang="en-US" b="1" dirty="0" err="1"/>
              <a:t>maaaring</a:t>
            </a:r>
            <a:r>
              <a:rPr lang="en-US" b="1" dirty="0"/>
              <a:t> </a:t>
            </a:r>
            <a:r>
              <a:rPr lang="en-US" b="1" dirty="0" err="1"/>
              <a:t>maapektuhan</a:t>
            </a:r>
            <a:r>
              <a:rPr lang="en-US" b="1" dirty="0"/>
              <a:t> ng </a:t>
            </a:r>
            <a:r>
              <a:rPr lang="en-US" b="1" dirty="0" err="1"/>
              <a:t>pulmonya</a:t>
            </a:r>
            <a:r>
              <a:rPr lang="en-US" b="1" dirty="0"/>
              <a:t>?</a:t>
            </a:r>
          </a:p>
          <a:p>
            <a:pPr marL="0" indent="0">
              <a:buNone/>
            </a:pPr>
            <a:r>
              <a:rPr lang="en-US" b="1" dirty="0"/>
              <a:t>4. </a:t>
            </a:r>
            <a:r>
              <a:rPr lang="en-US" b="1" dirty="0" err="1"/>
              <a:t>Paano</a:t>
            </a:r>
            <a:r>
              <a:rPr lang="en-US" b="1" dirty="0"/>
              <a:t> </a:t>
            </a:r>
            <a:r>
              <a:rPr lang="en-US" b="1" dirty="0" err="1"/>
              <a:t>ito</a:t>
            </a:r>
            <a:r>
              <a:rPr lang="en-US" b="1" dirty="0"/>
              <a:t> </a:t>
            </a:r>
            <a:r>
              <a:rPr lang="en-US" b="1" dirty="0" err="1"/>
              <a:t>maiiwasan</a:t>
            </a:r>
            <a:r>
              <a:rPr lang="en-US" b="1" dirty="0"/>
              <a:t>?</a:t>
            </a:r>
          </a:p>
          <a:p>
            <a:pPr marL="0" indent="0">
              <a:buNone/>
            </a:pPr>
            <a:r>
              <a:rPr lang="en-US" b="1" dirty="0"/>
              <a:t>5. Sino </a:t>
            </a:r>
            <a:r>
              <a:rPr lang="en-US" b="1" dirty="0" err="1"/>
              <a:t>ang</a:t>
            </a:r>
            <a:r>
              <a:rPr lang="en-US" b="1" dirty="0"/>
              <a:t> </a:t>
            </a:r>
            <a:r>
              <a:rPr lang="en-US" b="1" dirty="0" err="1"/>
              <a:t>dapat</a:t>
            </a:r>
            <a:r>
              <a:rPr lang="en-US" b="1" dirty="0"/>
              <a:t> </a:t>
            </a:r>
            <a:r>
              <a:rPr lang="en-US" b="1" dirty="0" err="1"/>
              <a:t>magpabakuna</a:t>
            </a:r>
            <a:r>
              <a:rPr lang="en-US" b="1" dirty="0"/>
              <a:t> </a:t>
            </a:r>
            <a:r>
              <a:rPr lang="en-US" b="1" dirty="0" err="1"/>
              <a:t>laban</a:t>
            </a:r>
            <a:r>
              <a:rPr lang="en-US" b="1" dirty="0"/>
              <a:t> </a:t>
            </a:r>
            <a:r>
              <a:rPr lang="en-US" b="1" dirty="0" err="1"/>
              <a:t>sa</a:t>
            </a:r>
            <a:r>
              <a:rPr lang="en-US" b="1" dirty="0"/>
              <a:t> </a:t>
            </a:r>
            <a:r>
              <a:rPr lang="en-US" b="1" dirty="0" err="1"/>
              <a:t>pulmonya</a:t>
            </a:r>
            <a:r>
              <a:rPr lang="en-US" b="1" dirty="0"/>
              <a:t>?</a:t>
            </a:r>
          </a:p>
        </p:txBody>
      </p:sp>
    </p:spTree>
    <p:extLst>
      <p:ext uri="{BB962C8B-B14F-4D97-AF65-F5344CB8AC3E}">
        <p14:creationId xmlns:p14="http://schemas.microsoft.com/office/powerpoint/2010/main" val="5402835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7010400" y="3886199"/>
            <a:ext cx="1905000" cy="2725579"/>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Abot</a:t>
            </a:r>
            <a:r>
              <a:rPr lang="en-US" dirty="0">
                <a:solidFill>
                  <a:prstClr val="black"/>
                </a:solidFill>
              </a:rPr>
              <a:t>-kaya </a:t>
            </a:r>
            <a:r>
              <a:rPr lang="en-US" dirty="0" err="1">
                <a:solidFill>
                  <a:prstClr val="black"/>
                </a:solidFill>
              </a:rPr>
              <a:t>sa</a:t>
            </a:r>
            <a:r>
              <a:rPr lang="en-US" dirty="0">
                <a:solidFill>
                  <a:prstClr val="black"/>
                </a:solidFill>
              </a:rPr>
              <a:t> </a:t>
            </a:r>
            <a:r>
              <a:rPr lang="en-US" dirty="0" err="1">
                <a:solidFill>
                  <a:prstClr val="black"/>
                </a:solidFill>
              </a:rPr>
              <a:t>mga</a:t>
            </a:r>
            <a:r>
              <a:rPr lang="en-US" dirty="0">
                <a:solidFill>
                  <a:prstClr val="black"/>
                </a:solidFill>
              </a:rPr>
              <a:t> </a:t>
            </a:r>
            <a:r>
              <a:rPr lang="en-US" dirty="0" err="1">
                <a:solidFill>
                  <a:prstClr val="black"/>
                </a:solidFill>
              </a:rPr>
              <a:t>nangangailangan</a:t>
            </a:r>
            <a:r>
              <a:rPr lang="en-US" dirty="0">
                <a:solidFill>
                  <a:prstClr val="black"/>
                </a:solidFill>
              </a:rPr>
              <a:t> </a:t>
            </a:r>
            <a:r>
              <a:rPr lang="en-US" dirty="0" err="1">
                <a:solidFill>
                  <a:prstClr val="black"/>
                </a:solidFill>
              </a:rPr>
              <a:t>nito</a:t>
            </a:r>
            <a:endParaRPr lang="en-US" dirty="0">
              <a:solidFill>
                <a:prstClr val="black"/>
              </a:solidFill>
            </a:endParaRPr>
          </a:p>
        </p:txBody>
      </p:sp>
      <p:pic>
        <p:nvPicPr>
          <p:cNvPr id="37912" name="Picture 24" descr="Image result for affordable piggy bank peso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000500"/>
            <a:ext cx="1333500" cy="140969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800600" y="3886200"/>
            <a:ext cx="1600200" cy="2725578"/>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Magagamit</a:t>
            </a:r>
            <a:r>
              <a:rPr lang="en-US" dirty="0">
                <a:solidFill>
                  <a:prstClr val="black"/>
                </a:solidFill>
              </a:rPr>
              <a:t> </a:t>
            </a:r>
            <a:r>
              <a:rPr lang="en-US" dirty="0" err="1">
                <a:solidFill>
                  <a:prstClr val="black"/>
                </a:solidFill>
              </a:rPr>
              <a:t>na</a:t>
            </a:r>
            <a:r>
              <a:rPr lang="en-US" dirty="0">
                <a:solidFill>
                  <a:prstClr val="black"/>
                </a:solidFill>
              </a:rPr>
              <a:t> pang-masa </a:t>
            </a:r>
          </a:p>
        </p:txBody>
      </p:sp>
      <p:sp>
        <p:nvSpPr>
          <p:cNvPr id="19" name="Rectangle 18"/>
          <p:cNvSpPr/>
          <p:nvPr/>
        </p:nvSpPr>
        <p:spPr>
          <a:xfrm>
            <a:off x="2514600" y="3886200"/>
            <a:ext cx="1828799" cy="2725578"/>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Napapanatili</a:t>
            </a:r>
            <a:r>
              <a:rPr lang="en-US" dirty="0">
                <a:solidFill>
                  <a:prstClr val="black"/>
                </a:solidFill>
              </a:rPr>
              <a:t> </a:t>
            </a:r>
            <a:r>
              <a:rPr lang="en-US" dirty="0" err="1">
                <a:solidFill>
                  <a:prstClr val="black"/>
                </a:solidFill>
              </a:rPr>
              <a:t>ang</a:t>
            </a:r>
            <a:r>
              <a:rPr lang="en-US" dirty="0">
                <a:solidFill>
                  <a:prstClr val="black"/>
                </a:solidFill>
              </a:rPr>
              <a:t> </a:t>
            </a:r>
            <a:r>
              <a:rPr lang="en-US" dirty="0" err="1">
                <a:solidFill>
                  <a:prstClr val="black"/>
                </a:solidFill>
              </a:rPr>
              <a:t>pagkatatag</a:t>
            </a:r>
            <a:r>
              <a:rPr lang="en-US" dirty="0">
                <a:solidFill>
                  <a:prstClr val="black"/>
                </a:solidFill>
              </a:rPr>
              <a:t>  </a:t>
            </a:r>
            <a:r>
              <a:rPr lang="en-US" dirty="0" err="1">
                <a:solidFill>
                  <a:prstClr val="black"/>
                </a:solidFill>
              </a:rPr>
              <a:t>kapag</a:t>
            </a:r>
            <a:r>
              <a:rPr lang="en-US" dirty="0">
                <a:solidFill>
                  <a:prstClr val="black"/>
                </a:solidFill>
              </a:rPr>
              <a:t> </a:t>
            </a:r>
            <a:r>
              <a:rPr lang="en-US" dirty="0" err="1">
                <a:solidFill>
                  <a:prstClr val="black"/>
                </a:solidFill>
              </a:rPr>
              <a:t>nakaimbak</a:t>
            </a:r>
            <a:r>
              <a:rPr lang="en-US" dirty="0">
                <a:solidFill>
                  <a:prstClr val="black"/>
                </a:solidFill>
              </a:rPr>
              <a:t> </a:t>
            </a:r>
            <a:r>
              <a:rPr lang="en-US" dirty="0" err="1">
                <a:solidFill>
                  <a:prstClr val="black"/>
                </a:solidFill>
              </a:rPr>
              <a:t>sa</a:t>
            </a:r>
            <a:r>
              <a:rPr lang="en-US" dirty="0">
                <a:solidFill>
                  <a:prstClr val="black"/>
                </a:solidFill>
              </a:rPr>
              <a:t> </a:t>
            </a:r>
            <a:r>
              <a:rPr lang="en-US" dirty="0" err="1">
                <a:solidFill>
                  <a:prstClr val="black"/>
                </a:solidFill>
              </a:rPr>
              <a:t>tamang</a:t>
            </a:r>
            <a:r>
              <a:rPr lang="en-US" dirty="0">
                <a:solidFill>
                  <a:prstClr val="black"/>
                </a:solidFill>
              </a:rPr>
              <a:t> </a:t>
            </a:r>
            <a:r>
              <a:rPr lang="en-US" dirty="0" err="1">
                <a:solidFill>
                  <a:prstClr val="black"/>
                </a:solidFill>
              </a:rPr>
              <a:t>temperatura</a:t>
            </a:r>
            <a:endParaRPr lang="en-US" dirty="0">
              <a:solidFill>
                <a:prstClr val="black"/>
              </a:solidFill>
            </a:endParaRPr>
          </a:p>
        </p:txBody>
      </p:sp>
      <p:sp>
        <p:nvSpPr>
          <p:cNvPr id="17" name="Rectangle 16"/>
          <p:cNvSpPr/>
          <p:nvPr/>
        </p:nvSpPr>
        <p:spPr>
          <a:xfrm>
            <a:off x="457200" y="3886199"/>
            <a:ext cx="1752600" cy="2725579"/>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Ligtas</a:t>
            </a:r>
            <a:r>
              <a:rPr lang="en-US" dirty="0">
                <a:solidFill>
                  <a:prstClr val="black"/>
                </a:solidFill>
              </a:rPr>
              <a:t> </a:t>
            </a:r>
            <a:r>
              <a:rPr lang="en-US" dirty="0" err="1">
                <a:solidFill>
                  <a:prstClr val="black"/>
                </a:solidFill>
              </a:rPr>
              <a:t>sa</a:t>
            </a:r>
            <a:r>
              <a:rPr lang="en-US" dirty="0">
                <a:solidFill>
                  <a:prstClr val="black"/>
                </a:solidFill>
              </a:rPr>
              <a:t> </a:t>
            </a:r>
            <a:r>
              <a:rPr lang="en-US" dirty="0" err="1">
                <a:solidFill>
                  <a:prstClr val="black"/>
                </a:solidFill>
              </a:rPr>
              <a:t>malulubhang</a:t>
            </a:r>
            <a:r>
              <a:rPr lang="en-US" dirty="0">
                <a:solidFill>
                  <a:prstClr val="black"/>
                </a:solidFill>
              </a:rPr>
              <a:t> side effects</a:t>
            </a:r>
          </a:p>
        </p:txBody>
      </p:sp>
      <p:sp>
        <p:nvSpPr>
          <p:cNvPr id="5" name="Rectangle 4"/>
          <p:cNvSpPr/>
          <p:nvPr/>
        </p:nvSpPr>
        <p:spPr>
          <a:xfrm>
            <a:off x="457200" y="1219199"/>
            <a:ext cx="1752600" cy="2438399"/>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Epektibo</a:t>
            </a:r>
            <a:r>
              <a:rPr lang="en-US" dirty="0">
                <a:solidFill>
                  <a:prstClr val="black"/>
                </a:solidFill>
              </a:rPr>
              <a:t> </a:t>
            </a:r>
            <a:r>
              <a:rPr lang="en-US" dirty="0" err="1">
                <a:solidFill>
                  <a:prstClr val="black"/>
                </a:solidFill>
              </a:rPr>
              <a:t>laban</a:t>
            </a:r>
            <a:r>
              <a:rPr lang="en-US" dirty="0">
                <a:solidFill>
                  <a:prstClr val="black"/>
                </a:solidFill>
              </a:rPr>
              <a:t> </a:t>
            </a:r>
            <a:r>
              <a:rPr lang="en-US" dirty="0" err="1">
                <a:solidFill>
                  <a:prstClr val="black"/>
                </a:solidFill>
              </a:rPr>
              <a:t>sa</a:t>
            </a:r>
            <a:r>
              <a:rPr lang="en-US" dirty="0">
                <a:solidFill>
                  <a:prstClr val="black"/>
                </a:solidFill>
              </a:rPr>
              <a:t> </a:t>
            </a:r>
            <a:r>
              <a:rPr lang="en-US" dirty="0" err="1">
                <a:solidFill>
                  <a:prstClr val="black"/>
                </a:solidFill>
              </a:rPr>
              <a:t>mga</a:t>
            </a:r>
            <a:r>
              <a:rPr lang="en-US" dirty="0">
                <a:solidFill>
                  <a:prstClr val="black"/>
                </a:solidFill>
              </a:rPr>
              <a:t> </a:t>
            </a:r>
            <a:r>
              <a:rPr lang="en-US" dirty="0" err="1">
                <a:solidFill>
                  <a:prstClr val="black"/>
                </a:solidFill>
              </a:rPr>
              <a:t>impeksyon</a:t>
            </a:r>
            <a:endParaRPr lang="en-US" dirty="0">
              <a:solidFill>
                <a:prstClr val="black"/>
              </a:solidFill>
            </a:endParaRPr>
          </a:p>
        </p:txBody>
      </p:sp>
      <p:sp>
        <p:nvSpPr>
          <p:cNvPr id="11" name="Rectangle 10"/>
          <p:cNvSpPr/>
          <p:nvPr/>
        </p:nvSpPr>
        <p:spPr>
          <a:xfrm>
            <a:off x="2514600" y="1219200"/>
            <a:ext cx="1828799" cy="2438399"/>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Nagbibigay</a:t>
            </a:r>
            <a:r>
              <a:rPr lang="en-US" dirty="0">
                <a:solidFill>
                  <a:prstClr val="black"/>
                </a:solidFill>
              </a:rPr>
              <a:t> ng </a:t>
            </a:r>
            <a:r>
              <a:rPr lang="en-US" dirty="0" err="1">
                <a:solidFill>
                  <a:prstClr val="black"/>
                </a:solidFill>
              </a:rPr>
              <a:t>pangmatagalang</a:t>
            </a:r>
            <a:r>
              <a:rPr lang="en-US" dirty="0">
                <a:solidFill>
                  <a:prstClr val="black"/>
                </a:solidFill>
              </a:rPr>
              <a:t> </a:t>
            </a:r>
            <a:r>
              <a:rPr lang="en-US" dirty="0" err="1">
                <a:solidFill>
                  <a:prstClr val="black"/>
                </a:solidFill>
              </a:rPr>
              <a:t>proteksyon</a:t>
            </a:r>
            <a:endParaRPr lang="en-US" dirty="0">
              <a:solidFill>
                <a:prstClr val="black"/>
              </a:solidFill>
            </a:endParaRPr>
          </a:p>
        </p:txBody>
      </p:sp>
      <p:sp>
        <p:nvSpPr>
          <p:cNvPr id="15" name="Rectangle 14"/>
          <p:cNvSpPr/>
          <p:nvPr/>
        </p:nvSpPr>
        <p:spPr>
          <a:xfrm>
            <a:off x="7010400" y="1219201"/>
            <a:ext cx="1905000" cy="2438399"/>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Nagbibigay</a:t>
            </a:r>
            <a:r>
              <a:rPr lang="en-US" dirty="0">
                <a:solidFill>
                  <a:prstClr val="black"/>
                </a:solidFill>
              </a:rPr>
              <a:t> ng </a:t>
            </a:r>
            <a:r>
              <a:rPr lang="en-US" dirty="0" err="1">
                <a:solidFill>
                  <a:prstClr val="black"/>
                </a:solidFill>
              </a:rPr>
              <a:t>pinakamalawak</a:t>
            </a:r>
            <a:r>
              <a:rPr lang="en-US" dirty="0">
                <a:solidFill>
                  <a:prstClr val="black"/>
                </a:solidFill>
              </a:rPr>
              <a:t> </a:t>
            </a:r>
            <a:r>
              <a:rPr lang="en-US" dirty="0" err="1">
                <a:solidFill>
                  <a:prstClr val="black"/>
                </a:solidFill>
              </a:rPr>
              <a:t>na</a:t>
            </a:r>
            <a:r>
              <a:rPr lang="en-US" dirty="0">
                <a:solidFill>
                  <a:prstClr val="black"/>
                </a:solidFill>
              </a:rPr>
              <a:t> </a:t>
            </a:r>
            <a:r>
              <a:rPr lang="en-US" dirty="0" err="1">
                <a:solidFill>
                  <a:prstClr val="black"/>
                </a:solidFill>
              </a:rPr>
              <a:t>proteksyon</a:t>
            </a:r>
            <a:endParaRPr lang="en-US" dirty="0">
              <a:solidFill>
                <a:prstClr val="black"/>
              </a:solidFill>
            </a:endParaRPr>
          </a:p>
        </p:txBody>
      </p:sp>
      <p:sp>
        <p:nvSpPr>
          <p:cNvPr id="2" name="Title 1"/>
          <p:cNvSpPr>
            <a:spLocks noGrp="1"/>
          </p:cNvSpPr>
          <p:nvPr>
            <p:ph type="title"/>
          </p:nvPr>
        </p:nvSpPr>
        <p:spPr>
          <a:xfrm>
            <a:off x="490423" y="-152400"/>
            <a:ext cx="8229600" cy="1143000"/>
          </a:xfrm>
        </p:spPr>
        <p:txBody>
          <a:bodyPr>
            <a:normAutofit/>
          </a:bodyPr>
          <a:lstStyle/>
          <a:p>
            <a:r>
              <a:rPr lang="en-US" sz="3600" b="1" dirty="0">
                <a:solidFill>
                  <a:srgbClr val="FF0000"/>
                </a:solidFill>
                <a:effectLst>
                  <a:outerShdw blurRad="38100" dist="38100" dir="2700000" algn="tl">
                    <a:srgbClr val="000000">
                      <a:alpha val="43137"/>
                    </a:srgbClr>
                  </a:outerShdw>
                </a:effectLst>
              </a:rPr>
              <a:t>Vaccine Development </a:t>
            </a:r>
            <a:r>
              <a:rPr lang="en-US" sz="3600" baseline="30000" dirty="0">
                <a:solidFill>
                  <a:srgbClr val="FF0000"/>
                </a:solidFill>
              </a:rPr>
              <a:t>1</a:t>
            </a:r>
            <a:endParaRPr lang="en-US" sz="3600" dirty="0">
              <a:solidFill>
                <a:srgbClr val="FF0000"/>
              </a:solidFill>
            </a:endParaRPr>
          </a:p>
        </p:txBody>
      </p:sp>
      <p:pic>
        <p:nvPicPr>
          <p:cNvPr id="37890" name="Picture 2" descr="Image result for thumbs up"/>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219"/>
                    </a14:imgEffect>
                  </a14:imgLayer>
                </a14:imgProps>
              </a:ext>
              <a:ext uri="{28A0092B-C50C-407E-A947-70E740481C1C}">
                <a14:useLocalDpi xmlns:a14="http://schemas.microsoft.com/office/drawing/2010/main" val="0"/>
              </a:ext>
            </a:extLst>
          </a:blip>
          <a:srcRect/>
          <a:stretch>
            <a:fillRect/>
          </a:stretch>
        </p:blipFill>
        <p:spPr bwMode="auto">
          <a:xfrm>
            <a:off x="533400" y="1295400"/>
            <a:ext cx="1295400" cy="1295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7898"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295400"/>
            <a:ext cx="1390650" cy="1390650"/>
          </a:xfrm>
          <a:prstGeom prst="rect">
            <a:avLst/>
          </a:prstGeom>
          <a:noFill/>
          <a:extLst>
            <a:ext uri="{909E8E84-426E-40DD-AFC4-6F175D3DCCD1}">
              <a14:hiddenFill xmlns:a14="http://schemas.microsoft.com/office/drawing/2010/main">
                <a:solidFill>
                  <a:srgbClr val="FFFFFF"/>
                </a:solidFill>
              </a14:hiddenFill>
            </a:ext>
          </a:extLst>
        </p:spPr>
      </p:pic>
      <p:pic>
        <p:nvPicPr>
          <p:cNvPr id="37900" name="Picture 12" descr="Image result for immunity clip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00900" y="129540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572000" y="1219200"/>
            <a:ext cx="2057400" cy="2438400"/>
          </a:xfrm>
          <a:prstGeom prst="rect">
            <a:avLst/>
          </a:prstGeom>
          <a:solidFill>
            <a:schemeClr val="bg1"/>
          </a:solidFill>
          <a:ln w="19050">
            <a:solidFill>
              <a:schemeClr val="accent5">
                <a:lumMod val="75000"/>
              </a:schemeClr>
            </a:solidFill>
            <a:prstDash val="sysDo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a:p>
            <a:pPr algn="ctr"/>
            <a:r>
              <a:rPr lang="en-US" dirty="0" err="1">
                <a:solidFill>
                  <a:prstClr val="black"/>
                </a:solidFill>
              </a:rPr>
              <a:t>Nagbibigay</a:t>
            </a:r>
            <a:r>
              <a:rPr lang="en-US" dirty="0">
                <a:solidFill>
                  <a:prstClr val="black"/>
                </a:solidFill>
              </a:rPr>
              <a:t> ng “immunity” </a:t>
            </a:r>
            <a:r>
              <a:rPr lang="en-US" dirty="0" err="1">
                <a:solidFill>
                  <a:prstClr val="black"/>
                </a:solidFill>
              </a:rPr>
              <a:t>gamit</a:t>
            </a:r>
            <a:r>
              <a:rPr lang="en-US" dirty="0">
                <a:solidFill>
                  <a:prstClr val="black"/>
                </a:solidFill>
              </a:rPr>
              <a:t> </a:t>
            </a:r>
            <a:r>
              <a:rPr lang="en-US" dirty="0" err="1">
                <a:solidFill>
                  <a:prstClr val="black"/>
                </a:solidFill>
              </a:rPr>
              <a:t>ang</a:t>
            </a:r>
            <a:r>
              <a:rPr lang="en-US" dirty="0">
                <a:solidFill>
                  <a:prstClr val="black"/>
                </a:solidFill>
              </a:rPr>
              <a:t> “minimal” </a:t>
            </a:r>
            <a:r>
              <a:rPr lang="en-US" dirty="0" err="1">
                <a:solidFill>
                  <a:prstClr val="black"/>
                </a:solidFill>
              </a:rPr>
              <a:t>na</a:t>
            </a:r>
            <a:r>
              <a:rPr lang="en-US" dirty="0">
                <a:solidFill>
                  <a:prstClr val="black"/>
                </a:solidFill>
              </a:rPr>
              <a:t> </a:t>
            </a:r>
            <a:r>
              <a:rPr lang="en-US" dirty="0" err="1">
                <a:solidFill>
                  <a:prstClr val="black"/>
                </a:solidFill>
              </a:rPr>
              <a:t>dosis</a:t>
            </a:r>
            <a:endParaRPr lang="en-US" dirty="0">
              <a:solidFill>
                <a:prstClr val="black"/>
              </a:solidFill>
            </a:endParaRPr>
          </a:p>
        </p:txBody>
      </p:sp>
      <p:pic>
        <p:nvPicPr>
          <p:cNvPr id="37902" name="Picture 14" descr="Image result for immunity clip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0131" y="1219200"/>
            <a:ext cx="1404937" cy="1380853"/>
          </a:xfrm>
          <a:prstGeom prst="rect">
            <a:avLst/>
          </a:prstGeom>
          <a:noFill/>
          <a:extLst>
            <a:ext uri="{909E8E84-426E-40DD-AFC4-6F175D3DCCD1}">
              <a14:hiddenFill xmlns:a14="http://schemas.microsoft.com/office/drawing/2010/main">
                <a:solidFill>
                  <a:srgbClr val="FFFFFF"/>
                </a:solidFill>
              </a14:hiddenFill>
            </a:ext>
          </a:extLst>
        </p:spPr>
      </p:pic>
      <p:pic>
        <p:nvPicPr>
          <p:cNvPr id="37904" name="Picture 16" descr="Image result for safe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4000501"/>
            <a:ext cx="1371600" cy="1471612"/>
          </a:xfrm>
          <a:prstGeom prst="rect">
            <a:avLst/>
          </a:prstGeom>
          <a:noFill/>
          <a:extLst>
            <a:ext uri="{909E8E84-426E-40DD-AFC4-6F175D3DCCD1}">
              <a14:hiddenFill xmlns:a14="http://schemas.microsoft.com/office/drawing/2010/main">
                <a:solidFill>
                  <a:srgbClr val="FFFFFF"/>
                </a:solidFill>
              </a14:hiddenFill>
            </a:ext>
          </a:extLst>
        </p:spPr>
      </p:pic>
      <p:pic>
        <p:nvPicPr>
          <p:cNvPr id="37906" name="Picture 18" descr="Image result for stable in temperature clip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743200" y="4146150"/>
            <a:ext cx="1303448" cy="1111650"/>
          </a:xfrm>
          <a:prstGeom prst="rect">
            <a:avLst/>
          </a:prstGeom>
          <a:noFill/>
          <a:extLst>
            <a:ext uri="{909E8E84-426E-40DD-AFC4-6F175D3DCCD1}">
              <a14:hiddenFill xmlns:a14="http://schemas.microsoft.com/office/drawing/2010/main">
                <a:solidFill>
                  <a:srgbClr val="FFFFFF"/>
                </a:solidFill>
              </a14:hiddenFill>
            </a:ext>
          </a:extLst>
        </p:spPr>
      </p:pic>
      <p:pic>
        <p:nvPicPr>
          <p:cNvPr id="37908" name="Picture 20" descr="Image result for many syringes clipart"/>
          <p:cNvPicPr>
            <a:picLocks noChangeAspect="1" noChangeArrowheads="1"/>
          </p:cNvPicPr>
          <p:nvPr/>
        </p:nvPicPr>
        <p:blipFill rotWithShape="1">
          <a:blip r:embed="rId11">
            <a:extLst>
              <a:ext uri="{28A0092B-C50C-407E-A947-70E740481C1C}">
                <a14:useLocalDpi xmlns:a14="http://schemas.microsoft.com/office/drawing/2010/main" val="0"/>
              </a:ext>
            </a:extLst>
          </a:blip>
          <a:srcRect t="16321" b="12176"/>
          <a:stretch/>
        </p:blipFill>
        <p:spPr bwMode="auto">
          <a:xfrm>
            <a:off x="4822031" y="3971925"/>
            <a:ext cx="1502569" cy="14573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 y="6611779"/>
            <a:ext cx="8763000" cy="246221"/>
          </a:xfrm>
          <a:prstGeom prst="rect">
            <a:avLst/>
          </a:prstGeom>
          <a:noFill/>
        </p:spPr>
        <p:txBody>
          <a:bodyPr wrap="square" rtlCol="0">
            <a:spAutoFit/>
          </a:bodyPr>
          <a:lstStyle/>
          <a:p>
            <a:r>
              <a:rPr lang="en-US" sz="1000" baseline="30000" dirty="0">
                <a:solidFill>
                  <a:prstClr val="black"/>
                </a:solidFill>
              </a:rPr>
              <a:t>1 </a:t>
            </a:r>
            <a:r>
              <a:rPr lang="en-US" sz="1000" dirty="0">
                <a:solidFill>
                  <a:prstClr val="black"/>
                </a:solidFill>
              </a:rPr>
              <a:t>World Health Organization. Vaccine Safety Basics. Learning Manual. 2013</a:t>
            </a:r>
          </a:p>
        </p:txBody>
      </p:sp>
      <p:sp>
        <p:nvSpPr>
          <p:cNvPr id="27" name="TextBox 26"/>
          <p:cNvSpPr txBox="1"/>
          <p:nvPr/>
        </p:nvSpPr>
        <p:spPr>
          <a:xfrm>
            <a:off x="76200" y="666690"/>
            <a:ext cx="8991600" cy="400110"/>
          </a:xfrm>
          <a:prstGeom prst="rect">
            <a:avLst/>
          </a:prstGeom>
          <a:noFill/>
        </p:spPr>
        <p:txBody>
          <a:bodyPr wrap="square" rtlCol="0">
            <a:spAutoFit/>
          </a:bodyPr>
          <a:lstStyle/>
          <a:p>
            <a:pPr algn="ctr"/>
            <a:r>
              <a:rPr lang="en-US" sz="2000" b="1" i="1" dirty="0" err="1">
                <a:solidFill>
                  <a:prstClr val="black"/>
                </a:solidFill>
                <a:effectLst>
                  <a:outerShdw blurRad="38100" dist="38100" dir="2700000" algn="tl">
                    <a:srgbClr val="000000">
                      <a:alpha val="43137"/>
                    </a:srgbClr>
                  </a:outerShdw>
                </a:effectLst>
              </a:rPr>
              <a:t>Sinisiguro</a:t>
            </a:r>
            <a:r>
              <a:rPr lang="en-US" sz="2000" b="1" i="1" dirty="0">
                <a:solidFill>
                  <a:prstClr val="black"/>
                </a:solidFill>
                <a:effectLst>
                  <a:outerShdw blurRad="38100" dist="38100" dir="2700000" algn="tl">
                    <a:srgbClr val="000000">
                      <a:alpha val="43137"/>
                    </a:srgbClr>
                  </a:outerShdw>
                </a:effectLst>
              </a:rPr>
              <a:t> ng </a:t>
            </a:r>
            <a:r>
              <a:rPr lang="en-US" sz="2000" b="1" i="1" dirty="0" err="1">
                <a:solidFill>
                  <a:prstClr val="black"/>
                </a:solidFill>
                <a:effectLst>
                  <a:outerShdw blurRad="38100" dist="38100" dir="2700000" algn="tl">
                    <a:srgbClr val="000000">
                      <a:alpha val="43137"/>
                    </a:srgbClr>
                  </a:outerShdw>
                </a:effectLst>
              </a:rPr>
              <a:t>mga</a:t>
            </a:r>
            <a:r>
              <a:rPr lang="en-US" sz="2000" b="1" i="1" dirty="0">
                <a:solidFill>
                  <a:prstClr val="black"/>
                </a:solidFill>
                <a:effectLst>
                  <a:outerShdw blurRad="38100" dist="38100" dir="2700000" algn="tl">
                    <a:srgbClr val="000000">
                      <a:alpha val="43137"/>
                    </a:srgbClr>
                  </a:outerShdw>
                </a:effectLst>
              </a:rPr>
              <a:t> </a:t>
            </a:r>
            <a:r>
              <a:rPr lang="en-US" sz="2000" b="1" i="1" dirty="0" err="1">
                <a:solidFill>
                  <a:prstClr val="black"/>
                </a:solidFill>
                <a:effectLst>
                  <a:outerShdw blurRad="38100" dist="38100" dir="2700000" algn="tl">
                    <a:srgbClr val="000000">
                      <a:alpha val="43137"/>
                    </a:srgbClr>
                  </a:outerShdw>
                </a:effectLst>
              </a:rPr>
              <a:t>siyentipiko</a:t>
            </a:r>
            <a:r>
              <a:rPr lang="en-US" sz="2000" b="1" i="1" dirty="0">
                <a:solidFill>
                  <a:prstClr val="black"/>
                </a:solidFill>
                <a:effectLst>
                  <a:outerShdw blurRad="38100" dist="38100" dir="2700000" algn="tl">
                    <a:srgbClr val="000000">
                      <a:alpha val="43137"/>
                    </a:srgbClr>
                  </a:outerShdw>
                </a:effectLst>
              </a:rPr>
              <a:t> (scientists) at  manufacturers  </a:t>
            </a:r>
            <a:r>
              <a:rPr lang="en-US" sz="2000" b="1" i="1" dirty="0" err="1">
                <a:solidFill>
                  <a:prstClr val="black"/>
                </a:solidFill>
                <a:effectLst>
                  <a:outerShdw blurRad="38100" dist="38100" dir="2700000" algn="tl">
                    <a:srgbClr val="000000">
                      <a:alpha val="43137"/>
                    </a:srgbClr>
                  </a:outerShdw>
                </a:effectLst>
              </a:rPr>
              <a:t>na</a:t>
            </a:r>
            <a:r>
              <a:rPr lang="en-US" sz="2000" b="1" i="1" dirty="0">
                <a:solidFill>
                  <a:prstClr val="black"/>
                </a:solidFill>
                <a:effectLst>
                  <a:outerShdw blurRad="38100" dist="38100" dir="2700000" algn="tl">
                    <a:srgbClr val="000000">
                      <a:alpha val="43137"/>
                    </a:srgbClr>
                  </a:outerShdw>
                </a:effectLst>
              </a:rPr>
              <a:t> </a:t>
            </a:r>
            <a:r>
              <a:rPr lang="en-US" sz="2000" b="1" i="1" dirty="0" err="1">
                <a:solidFill>
                  <a:prstClr val="black"/>
                </a:solidFill>
                <a:effectLst>
                  <a:outerShdw blurRad="38100" dist="38100" dir="2700000" algn="tl">
                    <a:srgbClr val="000000">
                      <a:alpha val="43137"/>
                    </a:srgbClr>
                  </a:outerShdw>
                </a:effectLst>
              </a:rPr>
              <a:t>ang</a:t>
            </a:r>
            <a:r>
              <a:rPr lang="en-US" sz="2000" b="1" i="1" dirty="0">
                <a:solidFill>
                  <a:prstClr val="black"/>
                </a:solidFill>
                <a:effectLst>
                  <a:outerShdw blurRad="38100" dist="38100" dir="2700000" algn="tl">
                    <a:srgbClr val="000000">
                      <a:alpha val="43137"/>
                    </a:srgbClr>
                  </a:outerShdw>
                </a:effectLst>
              </a:rPr>
              <a:t> </a:t>
            </a:r>
            <a:r>
              <a:rPr lang="en-US" sz="2000" b="1" i="1" dirty="0" err="1">
                <a:solidFill>
                  <a:prstClr val="black"/>
                </a:solidFill>
                <a:effectLst>
                  <a:outerShdw blurRad="38100" dist="38100" dir="2700000" algn="tl">
                    <a:srgbClr val="000000">
                      <a:alpha val="43137"/>
                    </a:srgbClr>
                  </a:outerShdw>
                </a:effectLst>
              </a:rPr>
              <a:t>mga</a:t>
            </a:r>
            <a:r>
              <a:rPr lang="en-US" sz="2000" b="1" i="1" dirty="0">
                <a:solidFill>
                  <a:prstClr val="black"/>
                </a:solidFill>
                <a:effectLst>
                  <a:outerShdw blurRad="38100" dist="38100" dir="2700000" algn="tl">
                    <a:srgbClr val="000000">
                      <a:alpha val="43137"/>
                    </a:srgbClr>
                  </a:outerShdw>
                </a:effectLst>
              </a:rPr>
              <a:t> </a:t>
            </a:r>
            <a:r>
              <a:rPr lang="en-US" sz="2000" b="1" i="1" dirty="0" err="1">
                <a:solidFill>
                  <a:prstClr val="black"/>
                </a:solidFill>
                <a:effectLst>
                  <a:outerShdw blurRad="38100" dist="38100" dir="2700000" algn="tl">
                    <a:srgbClr val="000000">
                      <a:alpha val="43137"/>
                    </a:srgbClr>
                  </a:outerShdw>
                </a:effectLst>
              </a:rPr>
              <a:t>bakuna</a:t>
            </a:r>
            <a:r>
              <a:rPr lang="en-US" sz="2000" b="1" i="1" dirty="0">
                <a:solidFill>
                  <a:prstClr val="black"/>
                </a:solidFill>
                <a:effectLst>
                  <a:outerShdw blurRad="38100" dist="38100" dir="2700000" algn="tl">
                    <a:srgbClr val="000000">
                      <a:alpha val="43137"/>
                    </a:srgbClr>
                  </a:outerShdw>
                </a:effectLst>
              </a:rPr>
              <a:t> ay:</a:t>
            </a:r>
          </a:p>
        </p:txBody>
      </p:sp>
    </p:spTree>
    <p:extLst>
      <p:ext uri="{BB962C8B-B14F-4D97-AF65-F5344CB8AC3E}">
        <p14:creationId xmlns:p14="http://schemas.microsoft.com/office/powerpoint/2010/main" val="4196927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229600" cy="1143000"/>
          </a:xfrm>
        </p:spPr>
        <p:txBody>
          <a:bodyPr/>
          <a:lstStyle/>
          <a:p>
            <a:pPr algn="l"/>
            <a:r>
              <a:rPr lang="en-US" b="1" dirty="0" err="1">
                <a:solidFill>
                  <a:srgbClr val="FF0000"/>
                </a:solidFill>
                <a:effectLst>
                  <a:outerShdw blurRad="38100" dist="38100" dir="2700000" algn="tl">
                    <a:srgbClr val="000000">
                      <a:alpha val="43137"/>
                    </a:srgbClr>
                  </a:outerShdw>
                </a:effectLst>
              </a:rPr>
              <a:t>Alam</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niyo</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ba</a:t>
            </a:r>
            <a:r>
              <a:rPr lang="en-US" b="1" dirty="0">
                <a:solidFill>
                  <a:srgbClr val="FF0000"/>
                </a:solidFill>
                <a:effectLst>
                  <a:outerShdw blurRad="38100" dist="38100" dir="2700000" algn="tl">
                    <a:srgbClr val="000000">
                      <a:alpha val="43137"/>
                    </a:srgbClr>
                  </a:outerShdw>
                </a:effectLst>
              </a:rPr>
              <a:t> …… </a:t>
            </a:r>
          </a:p>
        </p:txBody>
      </p:sp>
      <p:graphicFrame>
        <p:nvGraphicFramePr>
          <p:cNvPr id="4" name="Diagram 3"/>
          <p:cNvGraphicFramePr/>
          <p:nvPr>
            <p:extLst>
              <p:ext uri="{D42A27DB-BD31-4B8C-83A1-F6EECF244321}">
                <p14:modId xmlns:p14="http://schemas.microsoft.com/office/powerpoint/2010/main" val="413005468"/>
              </p:ext>
            </p:extLst>
          </p:nvPr>
        </p:nvGraphicFramePr>
        <p:xfrm>
          <a:off x="-381000" y="990600"/>
          <a:ext cx="102870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2492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effectLst>
                  <a:outerShdw blurRad="38100" dist="38100" dir="2700000" algn="tl">
                    <a:srgbClr val="000000">
                      <a:alpha val="43137"/>
                    </a:srgbClr>
                  </a:outerShdw>
                </a:effectLst>
              </a:rPr>
              <a:t>Alam</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niyo</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ba</a:t>
            </a:r>
            <a:r>
              <a:rPr lang="en-US" b="1" dirty="0">
                <a:solidFill>
                  <a:srgbClr val="FF0000"/>
                </a:solidFill>
                <a:effectLst>
                  <a:outerShdw blurRad="38100" dist="38100" dir="2700000" algn="tl">
                    <a:srgbClr val="000000">
                      <a:alpha val="43137"/>
                    </a:srgbClr>
                  </a:outerShdw>
                </a:effectLst>
              </a:rPr>
              <a:t> ….</a:t>
            </a:r>
            <a:r>
              <a:rPr lang="en-US" b="1" dirty="0">
                <a:effectLst>
                  <a:outerShdw blurRad="38100" dist="38100" dir="2700000" algn="tl">
                    <a:srgbClr val="000000">
                      <a:alpha val="43137"/>
                    </a:srgbClr>
                  </a:outerShdw>
                </a:effectLst>
              </a:rPr>
              <a:t> </a:t>
            </a:r>
          </a:p>
        </p:txBody>
      </p:sp>
      <p:sp>
        <p:nvSpPr>
          <p:cNvPr id="3" name="Content Placeholder 2"/>
          <p:cNvSpPr>
            <a:spLocks noGrp="1"/>
          </p:cNvSpPr>
          <p:nvPr>
            <p:ph idx="1"/>
          </p:nvPr>
        </p:nvSpPr>
        <p:spPr>
          <a:xfrm>
            <a:off x="457200" y="1447800"/>
            <a:ext cx="8229600" cy="3352800"/>
          </a:xfrm>
        </p:spPr>
        <p:txBody>
          <a:bodyPr>
            <a:normAutofit fontScale="85000" lnSpcReduction="10000"/>
          </a:bodyPr>
          <a:lstStyle/>
          <a:p>
            <a:r>
              <a:rPr lang="en-US" dirty="0"/>
              <a:t>Na </a:t>
            </a:r>
            <a:r>
              <a:rPr lang="en-US" dirty="0" err="1"/>
              <a:t>ang</a:t>
            </a:r>
            <a:r>
              <a:rPr lang="en-US" dirty="0"/>
              <a:t> </a:t>
            </a:r>
            <a:r>
              <a:rPr lang="en-US" dirty="0" err="1"/>
              <a:t>mga</a:t>
            </a:r>
            <a:r>
              <a:rPr lang="en-US" dirty="0"/>
              <a:t> </a:t>
            </a:r>
            <a:r>
              <a:rPr lang="en-US" dirty="0" err="1"/>
              <a:t>bakuna</a:t>
            </a:r>
            <a:r>
              <a:rPr lang="en-US" dirty="0"/>
              <a:t> ay </a:t>
            </a:r>
            <a:r>
              <a:rPr lang="en-US" dirty="0" err="1"/>
              <a:t>dumaan</a:t>
            </a:r>
            <a:r>
              <a:rPr lang="en-US" dirty="0"/>
              <a:t> </a:t>
            </a:r>
            <a:r>
              <a:rPr lang="en-US" dirty="0" err="1"/>
              <a:t>sa</a:t>
            </a:r>
            <a:r>
              <a:rPr lang="en-US" dirty="0"/>
              <a:t> </a:t>
            </a:r>
            <a:r>
              <a:rPr lang="en-US" dirty="0" err="1"/>
              <a:t>mahabang</a:t>
            </a:r>
            <a:r>
              <a:rPr lang="en-US" dirty="0"/>
              <a:t> </a:t>
            </a:r>
            <a:r>
              <a:rPr lang="en-US" dirty="0" err="1"/>
              <a:t>proseso</a:t>
            </a:r>
            <a:r>
              <a:rPr lang="en-US" dirty="0"/>
              <a:t> ng </a:t>
            </a:r>
            <a:r>
              <a:rPr lang="en-US" dirty="0" err="1"/>
              <a:t>pananaliksik</a:t>
            </a:r>
            <a:r>
              <a:rPr lang="en-US" dirty="0"/>
              <a:t> (research and development) </a:t>
            </a:r>
            <a:r>
              <a:rPr lang="en-US" dirty="0" err="1"/>
              <a:t>bago</a:t>
            </a:r>
            <a:r>
              <a:rPr lang="en-US" dirty="0"/>
              <a:t> </a:t>
            </a:r>
            <a:r>
              <a:rPr lang="en-US" dirty="0" err="1"/>
              <a:t>ito</a:t>
            </a:r>
            <a:r>
              <a:rPr lang="en-US" dirty="0"/>
              <a:t> </a:t>
            </a:r>
            <a:r>
              <a:rPr lang="en-US" dirty="0" err="1"/>
              <a:t>ginagamit</a:t>
            </a:r>
            <a:r>
              <a:rPr lang="en-US" dirty="0"/>
              <a:t> </a:t>
            </a:r>
            <a:r>
              <a:rPr lang="en-US" dirty="0" err="1"/>
              <a:t>sa</a:t>
            </a:r>
            <a:r>
              <a:rPr lang="en-US" dirty="0"/>
              <a:t> </a:t>
            </a:r>
            <a:r>
              <a:rPr lang="en-US" dirty="0" err="1"/>
              <a:t>tao</a:t>
            </a:r>
            <a:r>
              <a:rPr lang="en-US" dirty="0"/>
              <a:t>?</a:t>
            </a:r>
          </a:p>
          <a:p>
            <a:r>
              <a:rPr lang="en-US" dirty="0"/>
              <a:t>Na </a:t>
            </a:r>
            <a:r>
              <a:rPr lang="en-US" dirty="0" err="1"/>
              <a:t>sa</a:t>
            </a:r>
            <a:r>
              <a:rPr lang="en-US" dirty="0"/>
              <a:t> </a:t>
            </a:r>
            <a:r>
              <a:rPr lang="en-US" dirty="0" err="1"/>
              <a:t>kasalukuyan</a:t>
            </a:r>
            <a:r>
              <a:rPr lang="en-US" dirty="0"/>
              <a:t>, </a:t>
            </a:r>
            <a:r>
              <a:rPr lang="en-US" dirty="0" err="1"/>
              <a:t>dalawang</a:t>
            </a:r>
            <a:r>
              <a:rPr lang="en-US" dirty="0"/>
              <a:t> </a:t>
            </a:r>
            <a:r>
              <a:rPr lang="en-US" dirty="0" err="1"/>
              <a:t>bakuna</a:t>
            </a:r>
            <a:r>
              <a:rPr lang="en-US" dirty="0"/>
              <a:t> </a:t>
            </a:r>
            <a:r>
              <a:rPr lang="en-US" dirty="0" err="1"/>
              <a:t>lamang</a:t>
            </a:r>
            <a:r>
              <a:rPr lang="en-US" dirty="0"/>
              <a:t> </a:t>
            </a:r>
            <a:r>
              <a:rPr lang="en-US" dirty="0" err="1"/>
              <a:t>ang</a:t>
            </a:r>
            <a:r>
              <a:rPr lang="en-US" dirty="0"/>
              <a:t> </a:t>
            </a:r>
            <a:r>
              <a:rPr lang="en-US" dirty="0" err="1"/>
              <a:t>napag-alamang</a:t>
            </a:r>
            <a:r>
              <a:rPr lang="en-US" dirty="0"/>
              <a:t> </a:t>
            </a:r>
            <a:r>
              <a:rPr lang="en-US" dirty="0" err="1"/>
              <a:t>nakakapagbigay</a:t>
            </a:r>
            <a:r>
              <a:rPr lang="en-US" dirty="0"/>
              <a:t> ng </a:t>
            </a:r>
            <a:r>
              <a:rPr lang="en-US" dirty="0" err="1"/>
              <a:t>laban</a:t>
            </a:r>
            <a:r>
              <a:rPr lang="en-US" dirty="0"/>
              <a:t> </a:t>
            </a:r>
            <a:r>
              <a:rPr lang="en-US" dirty="0" err="1"/>
              <a:t>mula</a:t>
            </a:r>
            <a:r>
              <a:rPr lang="en-US" dirty="0"/>
              <a:t> </a:t>
            </a:r>
            <a:r>
              <a:rPr lang="en-US" dirty="0" err="1"/>
              <a:t>sa</a:t>
            </a:r>
            <a:r>
              <a:rPr lang="en-US" dirty="0"/>
              <a:t> cancer?</a:t>
            </a:r>
          </a:p>
          <a:p>
            <a:pPr lvl="1"/>
            <a:r>
              <a:rPr lang="en-US" dirty="0" err="1"/>
              <a:t>Ang</a:t>
            </a:r>
            <a:r>
              <a:rPr lang="en-US" dirty="0"/>
              <a:t> </a:t>
            </a:r>
            <a:r>
              <a:rPr lang="en-US" b="1" dirty="0">
                <a:solidFill>
                  <a:srgbClr val="FF0000"/>
                </a:solidFill>
              </a:rPr>
              <a:t>HPV vaccine </a:t>
            </a:r>
            <a:r>
              <a:rPr lang="en-US" dirty="0" err="1"/>
              <a:t>laban</a:t>
            </a:r>
            <a:r>
              <a:rPr lang="en-US" dirty="0"/>
              <a:t> </a:t>
            </a:r>
            <a:r>
              <a:rPr lang="en-US" dirty="0" err="1"/>
              <a:t>sa</a:t>
            </a:r>
            <a:r>
              <a:rPr lang="en-US" dirty="0"/>
              <a:t> cancer ng </a:t>
            </a:r>
            <a:r>
              <a:rPr lang="en-US" dirty="0" err="1"/>
              <a:t>ari</a:t>
            </a:r>
            <a:r>
              <a:rPr lang="en-US" dirty="0"/>
              <a:t> ng </a:t>
            </a:r>
            <a:r>
              <a:rPr lang="en-US" dirty="0" err="1"/>
              <a:t>lalaki</a:t>
            </a:r>
            <a:r>
              <a:rPr lang="en-US" dirty="0"/>
              <a:t> at </a:t>
            </a:r>
            <a:r>
              <a:rPr lang="en-US" dirty="0" err="1"/>
              <a:t>babae</a:t>
            </a:r>
            <a:endParaRPr lang="en-US" dirty="0"/>
          </a:p>
          <a:p>
            <a:pPr lvl="1"/>
            <a:r>
              <a:rPr lang="en-US" dirty="0" err="1"/>
              <a:t>Ang</a:t>
            </a:r>
            <a:r>
              <a:rPr lang="en-US" dirty="0"/>
              <a:t> </a:t>
            </a:r>
            <a:r>
              <a:rPr lang="en-US" b="1" dirty="0">
                <a:solidFill>
                  <a:srgbClr val="FF0000"/>
                </a:solidFill>
              </a:rPr>
              <a:t>hepatitis B vaccine </a:t>
            </a:r>
            <a:r>
              <a:rPr lang="en-US" dirty="0" err="1"/>
              <a:t>laban</a:t>
            </a:r>
            <a:r>
              <a:rPr lang="en-US" dirty="0"/>
              <a:t> </a:t>
            </a:r>
            <a:r>
              <a:rPr lang="en-US" dirty="0" err="1"/>
              <a:t>sa</a:t>
            </a:r>
            <a:r>
              <a:rPr lang="en-US" dirty="0"/>
              <a:t> cancer ng </a:t>
            </a:r>
            <a:r>
              <a:rPr lang="en-US" dirty="0" err="1"/>
              <a:t>atay</a:t>
            </a:r>
            <a:endParaRPr lang="en-US" dirty="0"/>
          </a:p>
          <a:p>
            <a:endParaRPr lang="en-US" dirty="0"/>
          </a:p>
        </p:txBody>
      </p:sp>
      <p:pic>
        <p:nvPicPr>
          <p:cNvPr id="4" name="Picture 2" descr="https://media.nature.com/lw685/nature-assets/nrmicro/journal/v9/n12/images/nrmicro2668-i1.jpg"/>
          <p:cNvPicPr>
            <a:picLocks noChangeAspect="1" noChangeArrowheads="1"/>
          </p:cNvPicPr>
          <p:nvPr/>
        </p:nvPicPr>
        <p:blipFill rotWithShape="1">
          <a:blip r:embed="rId3">
            <a:extLst>
              <a:ext uri="{28A0092B-C50C-407E-A947-70E740481C1C}">
                <a14:useLocalDpi xmlns:a14="http://schemas.microsoft.com/office/drawing/2010/main" val="0"/>
              </a:ext>
            </a:extLst>
          </a:blip>
          <a:srcRect t="52023"/>
          <a:stretch/>
        </p:blipFill>
        <p:spPr bwMode="auto">
          <a:xfrm>
            <a:off x="0" y="4800600"/>
            <a:ext cx="91440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b="1" dirty="0">
                <a:solidFill>
                  <a:srgbClr val="FF0000"/>
                </a:solidFill>
                <a:effectLst>
                  <a:outerShdw blurRad="38100" dist="38100" dir="2700000" algn="tl">
                    <a:srgbClr val="000000">
                      <a:alpha val="43137"/>
                    </a:srgbClr>
                  </a:outerShdw>
                </a:effectLst>
              </a:rPr>
              <a:t>Kung </a:t>
            </a:r>
            <a:r>
              <a:rPr lang="en-US" b="1" dirty="0" err="1">
                <a:solidFill>
                  <a:srgbClr val="FF0000"/>
                </a:solidFill>
                <a:effectLst>
                  <a:outerShdw blurRad="38100" dist="38100" dir="2700000" algn="tl">
                    <a:srgbClr val="000000">
                      <a:alpha val="43137"/>
                    </a:srgbClr>
                  </a:outerShdw>
                </a:effectLst>
              </a:rPr>
              <a:t>ang</a:t>
            </a:r>
            <a:r>
              <a:rPr lang="en-US" b="1" dirty="0">
                <a:solidFill>
                  <a:srgbClr val="FF0000"/>
                </a:solidFill>
                <a:effectLst>
                  <a:outerShdw blurRad="38100" dist="38100" dir="2700000" algn="tl">
                    <a:srgbClr val="000000">
                      <a:alpha val="43137"/>
                    </a:srgbClr>
                  </a:outerShdw>
                </a:effectLst>
              </a:rPr>
              <a:t> natural </a:t>
            </a:r>
            <a:r>
              <a:rPr lang="en-US" b="1" dirty="0" err="1">
                <a:solidFill>
                  <a:srgbClr val="FF0000"/>
                </a:solidFill>
                <a:effectLst>
                  <a:outerShdw blurRad="38100" dist="38100" dir="2700000" algn="tl">
                    <a:srgbClr val="000000">
                      <a:alpha val="43137"/>
                    </a:srgbClr>
                  </a:outerShdw>
                </a:effectLst>
              </a:rPr>
              <a:t>na</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impeksyon</a:t>
            </a:r>
            <a:r>
              <a:rPr lang="en-US" b="1" dirty="0">
                <a:solidFill>
                  <a:srgbClr val="FF0000"/>
                </a:solidFill>
                <a:effectLst>
                  <a:outerShdw blurRad="38100" dist="38100" dir="2700000" algn="tl">
                    <a:srgbClr val="000000">
                      <a:alpha val="43137"/>
                    </a:srgbClr>
                  </a:outerShdw>
                </a:effectLst>
              </a:rPr>
              <a:t> ay </a:t>
            </a:r>
            <a:r>
              <a:rPr lang="en-US" b="1" dirty="0" err="1">
                <a:solidFill>
                  <a:srgbClr val="FF0000"/>
                </a:solidFill>
                <a:effectLst>
                  <a:outerShdw blurRad="38100" dist="38100" dir="2700000" algn="tl">
                    <a:srgbClr val="000000">
                      <a:alpha val="43137"/>
                    </a:srgbClr>
                  </a:outerShdw>
                </a:effectLst>
              </a:rPr>
              <a:t>nagdudulot</a:t>
            </a:r>
            <a:r>
              <a:rPr lang="en-US" b="1" dirty="0">
                <a:solidFill>
                  <a:srgbClr val="FF0000"/>
                </a:solidFill>
                <a:effectLst>
                  <a:outerShdw blurRad="38100" dist="38100" dir="2700000" algn="tl">
                    <a:srgbClr val="000000">
                      <a:alpha val="43137"/>
                    </a:srgbClr>
                  </a:outerShdw>
                </a:effectLst>
              </a:rPr>
              <a:t> ng </a:t>
            </a:r>
            <a:r>
              <a:rPr lang="en-US" b="1" dirty="0" err="1">
                <a:solidFill>
                  <a:srgbClr val="FF0000"/>
                </a:solidFill>
                <a:effectLst>
                  <a:outerShdw blurRad="38100" dist="38100" dir="2700000" algn="tl">
                    <a:srgbClr val="000000">
                      <a:alpha val="43137"/>
                    </a:srgbClr>
                  </a:outerShdw>
                </a:effectLst>
              </a:rPr>
              <a:t>pagka</a:t>
            </a:r>
            <a:r>
              <a:rPr lang="en-US" b="1" dirty="0">
                <a:solidFill>
                  <a:srgbClr val="FF0000"/>
                </a:solidFill>
                <a:effectLst>
                  <a:outerShdw blurRad="38100" dist="38100" dir="2700000" algn="tl">
                    <a:srgbClr val="000000">
                      <a:alpha val="43137"/>
                    </a:srgbClr>
                  </a:outerShdw>
                </a:effectLst>
              </a:rPr>
              <a:t>-immune, </a:t>
            </a:r>
            <a:r>
              <a:rPr lang="en-US" b="1" dirty="0" err="1">
                <a:solidFill>
                  <a:srgbClr val="FF0000"/>
                </a:solidFill>
                <a:effectLst>
                  <a:outerShdw blurRad="38100" dist="38100" dir="2700000" algn="tl">
                    <a:srgbClr val="000000">
                      <a:alpha val="43137"/>
                    </a:srgbClr>
                  </a:outerShdw>
                </a:effectLst>
              </a:rPr>
              <a:t>bakit</a:t>
            </a:r>
            <a:r>
              <a:rPr lang="en-US" b="1" dirty="0">
                <a:solidFill>
                  <a:srgbClr val="FF0000"/>
                </a:solidFill>
                <a:effectLst>
                  <a:outerShdw blurRad="38100" dist="38100" dir="2700000" algn="tl">
                    <a:srgbClr val="000000">
                      <a:alpha val="43137"/>
                    </a:srgbClr>
                  </a:outerShdw>
                </a:effectLst>
              </a:rPr>
              <a:t> pa </a:t>
            </a:r>
            <a:r>
              <a:rPr lang="en-US" b="1" dirty="0" err="1">
                <a:solidFill>
                  <a:srgbClr val="FF0000"/>
                </a:solidFill>
                <a:effectLst>
                  <a:outerShdw blurRad="38100" dist="38100" dir="2700000" algn="tl">
                    <a:srgbClr val="000000">
                      <a:alpha val="43137"/>
                    </a:srgbClr>
                  </a:outerShdw>
                </a:effectLst>
              </a:rPr>
              <a:t>kailangan</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ang</a:t>
            </a:r>
            <a:r>
              <a:rPr lang="en-US" b="1" dirty="0">
                <a:solidFill>
                  <a:srgbClr val="FF0000"/>
                </a:solidFill>
                <a:effectLst>
                  <a:outerShdw blurRad="38100" dist="38100" dir="2700000" algn="tl">
                    <a:srgbClr val="000000">
                      <a:alpha val="43137"/>
                    </a:srgbClr>
                  </a:outerShdw>
                </a:effectLst>
              </a:rPr>
              <a:t> </a:t>
            </a:r>
            <a:r>
              <a:rPr lang="en-US" b="1" dirty="0" err="1">
                <a:solidFill>
                  <a:srgbClr val="FF0000"/>
                </a:solidFill>
                <a:effectLst>
                  <a:outerShdw blurRad="38100" dist="38100" dir="2700000" algn="tl">
                    <a:srgbClr val="000000">
                      <a:alpha val="43137"/>
                    </a:srgbClr>
                  </a:outerShdw>
                </a:effectLst>
              </a:rPr>
              <a:t>pagbabakuna</a:t>
            </a:r>
            <a:r>
              <a:rPr lang="en-US" b="1" dirty="0">
                <a:solidFill>
                  <a:srgbClr val="FF0000"/>
                </a:solidFill>
                <a:effectLst>
                  <a:outerShdw blurRad="38100" dist="38100" dir="2700000" algn="tl">
                    <a:srgbClr val="000000">
                      <a:alpha val="43137"/>
                    </a:srgbClr>
                  </a:outerShdw>
                </a:effectLst>
              </a:rPr>
              <a:t>?</a:t>
            </a:r>
          </a:p>
        </p:txBody>
      </p:sp>
      <p:sp>
        <p:nvSpPr>
          <p:cNvPr id="4" name="Cube 3"/>
          <p:cNvSpPr/>
          <p:nvPr/>
        </p:nvSpPr>
        <p:spPr>
          <a:xfrm>
            <a:off x="3048000" y="2428108"/>
            <a:ext cx="2873061" cy="1905000"/>
          </a:xfrm>
          <a:prstGeom prst="cub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glow rad="228600">
                    <a:schemeClr val="accent1">
                      <a:satMod val="175000"/>
                      <a:alpha val="40000"/>
                    </a:schemeClr>
                  </a:glow>
                </a:effectLst>
              </a:rPr>
              <a:t>IMMUNITY</a:t>
            </a:r>
          </a:p>
        </p:txBody>
      </p:sp>
      <p:sp>
        <p:nvSpPr>
          <p:cNvPr id="6" name="Down Arrow 5"/>
          <p:cNvSpPr/>
          <p:nvPr/>
        </p:nvSpPr>
        <p:spPr>
          <a:xfrm rot="5400000">
            <a:off x="6781800" y="1666108"/>
            <a:ext cx="1219200" cy="27432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rgbClr val="FFFF00"/>
                </a:solidFill>
                <a:effectLst>
                  <a:innerShdw blurRad="63500" dist="50800" dir="18900000">
                    <a:prstClr val="black">
                      <a:alpha val="50000"/>
                    </a:prstClr>
                  </a:innerShdw>
                </a:effectLst>
              </a:rPr>
              <a:t>VACCINATION</a:t>
            </a:r>
          </a:p>
        </p:txBody>
      </p:sp>
      <p:sp>
        <p:nvSpPr>
          <p:cNvPr id="7" name="Right Arrow 6"/>
          <p:cNvSpPr/>
          <p:nvPr/>
        </p:nvSpPr>
        <p:spPr>
          <a:xfrm>
            <a:off x="228600" y="2351908"/>
            <a:ext cx="2765738"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effectLst>
                  <a:innerShdw blurRad="63500" dist="50800" dir="13500000">
                    <a:prstClr val="black">
                      <a:alpha val="50000"/>
                    </a:prstClr>
                  </a:innerShdw>
                </a:effectLst>
              </a:rPr>
              <a:t>NATURAL INFECTION</a:t>
            </a:r>
          </a:p>
        </p:txBody>
      </p:sp>
      <p:sp>
        <p:nvSpPr>
          <p:cNvPr id="8" name="TextBox 7"/>
          <p:cNvSpPr txBox="1"/>
          <p:nvPr/>
        </p:nvSpPr>
        <p:spPr>
          <a:xfrm>
            <a:off x="0" y="3647308"/>
            <a:ext cx="2590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Maaaring</a:t>
            </a:r>
            <a:r>
              <a:rPr lang="en-US" sz="2400" dirty="0"/>
              <a:t> </a:t>
            </a:r>
            <a:r>
              <a:rPr lang="en-US" sz="2400" dirty="0" err="1"/>
              <a:t>hindi</a:t>
            </a:r>
            <a:r>
              <a:rPr lang="en-US" sz="2400" dirty="0"/>
              <a:t> </a:t>
            </a:r>
            <a:r>
              <a:rPr lang="en-US" sz="2400" dirty="0" err="1"/>
              <a:t>pangmatagalan</a:t>
            </a:r>
            <a:r>
              <a:rPr lang="en-US" sz="2400" dirty="0"/>
              <a:t> </a:t>
            </a:r>
            <a:r>
              <a:rPr lang="en-US" sz="2400" dirty="0" err="1"/>
              <a:t>ang</a:t>
            </a:r>
            <a:r>
              <a:rPr lang="en-US" sz="2400" dirty="0"/>
              <a:t> </a:t>
            </a:r>
            <a:r>
              <a:rPr lang="en-US" sz="2400" dirty="0" err="1"/>
              <a:t>proteksyon</a:t>
            </a:r>
            <a:endParaRPr lang="en-US" sz="2400" dirty="0"/>
          </a:p>
          <a:p>
            <a:pPr marL="285750" indent="-285750">
              <a:buFont typeface="Arial" panose="020B0604020202020204" pitchFamily="34" charset="0"/>
              <a:buChar char="•"/>
            </a:pPr>
            <a:r>
              <a:rPr lang="en-US" sz="2400" dirty="0" err="1"/>
              <a:t>Maaaring</a:t>
            </a:r>
            <a:r>
              <a:rPr lang="en-US" sz="2400" dirty="0"/>
              <a:t> </a:t>
            </a:r>
            <a:r>
              <a:rPr lang="en-US" sz="2400" dirty="0" err="1"/>
              <a:t>magkakumplikasyon</a:t>
            </a:r>
            <a:r>
              <a:rPr lang="en-US" sz="2400" dirty="0"/>
              <a:t> </a:t>
            </a:r>
            <a:r>
              <a:rPr lang="en-US" sz="2400" dirty="0" err="1"/>
              <a:t>dahil</a:t>
            </a:r>
            <a:r>
              <a:rPr lang="en-US" sz="2400" dirty="0"/>
              <a:t> </a:t>
            </a:r>
            <a:r>
              <a:rPr lang="en-US" sz="2400" dirty="0" err="1"/>
              <a:t>sa</a:t>
            </a:r>
            <a:r>
              <a:rPr lang="en-US" sz="2400" dirty="0"/>
              <a:t> </a:t>
            </a:r>
            <a:r>
              <a:rPr lang="en-US" sz="2400" dirty="0" err="1"/>
              <a:t>sakit</a:t>
            </a:r>
            <a:endParaRPr lang="en-US" sz="2400" dirty="0"/>
          </a:p>
        </p:txBody>
      </p:sp>
      <p:sp>
        <p:nvSpPr>
          <p:cNvPr id="9" name="TextBox 8"/>
          <p:cNvSpPr txBox="1"/>
          <p:nvPr/>
        </p:nvSpPr>
        <p:spPr>
          <a:xfrm>
            <a:off x="6324600" y="3787676"/>
            <a:ext cx="2590800"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a:t>Hindi </a:t>
            </a:r>
            <a:r>
              <a:rPr lang="en-US" sz="2400" dirty="0" err="1"/>
              <a:t>dumadaan</a:t>
            </a:r>
            <a:r>
              <a:rPr lang="en-US" sz="2400" dirty="0"/>
              <a:t> </a:t>
            </a:r>
            <a:r>
              <a:rPr lang="en-US" sz="2400" dirty="0" err="1"/>
              <a:t>sa</a:t>
            </a:r>
            <a:r>
              <a:rPr lang="en-US" sz="2400" dirty="0"/>
              <a:t> </a:t>
            </a:r>
            <a:r>
              <a:rPr lang="en-US" sz="2400" dirty="0" err="1"/>
              <a:t>pagkakaroon</a:t>
            </a:r>
            <a:r>
              <a:rPr lang="en-US" sz="2400" dirty="0"/>
              <a:t> ng </a:t>
            </a:r>
            <a:r>
              <a:rPr lang="en-US" sz="2400" dirty="0" err="1"/>
              <a:t>sakit</a:t>
            </a:r>
            <a:endParaRPr lang="en-US" sz="2400" dirty="0"/>
          </a:p>
          <a:p>
            <a:pPr marL="285750" indent="-285750">
              <a:buFont typeface="Arial" panose="020B0604020202020204" pitchFamily="34" charset="0"/>
              <a:buChar char="•"/>
            </a:pPr>
            <a:r>
              <a:rPr lang="en-US" sz="2400" dirty="0" err="1"/>
              <a:t>Maliit</a:t>
            </a:r>
            <a:r>
              <a:rPr lang="en-US" sz="2400" dirty="0"/>
              <a:t> </a:t>
            </a:r>
            <a:r>
              <a:rPr lang="en-US" sz="2400" dirty="0" err="1"/>
              <a:t>lang</a:t>
            </a:r>
            <a:r>
              <a:rPr lang="en-US" sz="2400" dirty="0"/>
              <a:t> </a:t>
            </a:r>
            <a:r>
              <a:rPr lang="en-US" sz="2400" dirty="0" err="1"/>
              <a:t>ang</a:t>
            </a:r>
            <a:r>
              <a:rPr lang="en-US" sz="2400" dirty="0"/>
              <a:t> </a:t>
            </a:r>
            <a:r>
              <a:rPr lang="en-US" sz="2400" dirty="0" err="1"/>
              <a:t>posibilidad</a:t>
            </a:r>
            <a:r>
              <a:rPr lang="en-US" sz="2400" dirty="0"/>
              <a:t> ng side effects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572000"/>
            <a:ext cx="1295400" cy="20197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136"/>
          <a:stretch/>
        </p:blipFill>
        <p:spPr bwMode="auto">
          <a:xfrm>
            <a:off x="4343400" y="4572000"/>
            <a:ext cx="1670868" cy="2041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172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7762921"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4475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Selected Safety Information</a:t>
            </a:r>
          </a:p>
        </p:txBody>
      </p:sp>
      <p:sp>
        <p:nvSpPr>
          <p:cNvPr id="3" name="Content Placeholder 2"/>
          <p:cNvSpPr>
            <a:spLocks noGrp="1"/>
          </p:cNvSpPr>
          <p:nvPr>
            <p:ph idx="1"/>
          </p:nvPr>
        </p:nvSpPr>
        <p:spPr>
          <a:xfrm>
            <a:off x="457200" y="1295400"/>
            <a:ext cx="8229600" cy="4525963"/>
          </a:xfrm>
        </p:spPr>
        <p:txBody>
          <a:bodyPr>
            <a:noAutofit/>
          </a:bodyPr>
          <a:lstStyle/>
          <a:p>
            <a:r>
              <a:rPr lang="en-US" sz="1800" dirty="0"/>
              <a:t>Do not administer PNEUMOVAX 23 to individuals with a history of a hypersensitivity reaction to any component of the vaccine.</a:t>
            </a:r>
          </a:p>
          <a:p>
            <a:r>
              <a:rPr lang="en-US" sz="1800" dirty="0"/>
              <a:t>Defer vaccination with PNEUMOVAX 23 in persons with moderate or severe acute illness.</a:t>
            </a:r>
          </a:p>
          <a:p>
            <a:r>
              <a:rPr lang="en-US" sz="1800" dirty="0"/>
              <a:t>Use caution and appropriate care in administering PNEUMOVAX 23 to individuals with severely compromised cardiovascular and/or pulmonary function in whom a systemic reaction would pose a significant risk.</a:t>
            </a:r>
          </a:p>
          <a:p>
            <a:r>
              <a:rPr lang="en-US" sz="1800" dirty="0"/>
              <a:t>PNEUMOVAX 23 should be given to a pregnant woman only if clearly needed.</a:t>
            </a:r>
          </a:p>
          <a:p>
            <a:r>
              <a:rPr lang="en-US" sz="1800" dirty="0"/>
              <a:t>Caution should be exercised when PNEUMOVAX 23 is administered to a nursing woman.</a:t>
            </a:r>
          </a:p>
          <a:p>
            <a:r>
              <a:rPr lang="en-US" sz="1800" dirty="0"/>
              <a:t>Since elderly individuals may not tolerate medical interventions as well as younger individuals, a higher frequency and/or a greater severity of reactions in some older individuals cannot be ruled out.</a:t>
            </a:r>
          </a:p>
          <a:p>
            <a:r>
              <a:rPr lang="en-US" sz="1800" dirty="0"/>
              <a:t>Persons who are immunocompromised, including persons receiving immunosuppressive therapy, may have a diminished immune response to PNEUMOVAX 23.</a:t>
            </a:r>
          </a:p>
        </p:txBody>
      </p:sp>
    </p:spTree>
    <p:extLst>
      <p:ext uri="{BB962C8B-B14F-4D97-AF65-F5344CB8AC3E}">
        <p14:creationId xmlns:p14="http://schemas.microsoft.com/office/powerpoint/2010/main" val="2488589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Selected Safety Information</a:t>
            </a:r>
          </a:p>
        </p:txBody>
      </p:sp>
      <p:sp>
        <p:nvSpPr>
          <p:cNvPr id="3" name="Content Placeholder 2"/>
          <p:cNvSpPr>
            <a:spLocks noGrp="1"/>
          </p:cNvSpPr>
          <p:nvPr>
            <p:ph idx="1"/>
          </p:nvPr>
        </p:nvSpPr>
        <p:spPr>
          <a:xfrm>
            <a:off x="457200" y="1295400"/>
            <a:ext cx="8229600" cy="4525963"/>
          </a:xfrm>
        </p:spPr>
        <p:txBody>
          <a:bodyPr>
            <a:noAutofit/>
          </a:bodyPr>
          <a:lstStyle/>
          <a:p>
            <a:r>
              <a:rPr lang="en-US" sz="1800" dirty="0"/>
              <a:t>PNEUMOVAX 23 may not be effective in preventing pneumococcal meningitis in patients who have chronic cerebrospinal fluid (CSF) leakage resulting from congenital lesions, skull fractures, or neurosurgical procedures.</a:t>
            </a:r>
          </a:p>
          <a:p>
            <a:r>
              <a:rPr lang="en-US" sz="1800" dirty="0"/>
              <a:t>The most common adverse reactions, reported in &gt;10% of subjects vaccinated with PNEUMOVAX 23 in clinical trials, were: injection-site pain/soreness/tenderness, injection-site swelling/induration, headache, injection-site erythema, asthenia and fatigue, and myalgia.</a:t>
            </a:r>
          </a:p>
          <a:p>
            <a:r>
              <a:rPr lang="en-US" sz="1800" dirty="0"/>
              <a:t>For subjects aged 65 years or older in a clinical study, systemic adverse reactions which were determined by the investigator to be vaccine-related were higher following revaccination than following initial vaccination.</a:t>
            </a:r>
          </a:p>
          <a:p>
            <a:r>
              <a:rPr lang="en-US" sz="1800" dirty="0"/>
              <a:t>Vaccination with PNEUMOVAX 23 may not offer 100% protection from pneumococcal infection.</a:t>
            </a:r>
          </a:p>
        </p:txBody>
      </p:sp>
    </p:spTree>
    <p:extLst>
      <p:ext uri="{BB962C8B-B14F-4D97-AF65-F5344CB8AC3E}">
        <p14:creationId xmlns:p14="http://schemas.microsoft.com/office/powerpoint/2010/main" val="3356902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rPr>
              <a:t>Selected Safety Information</a:t>
            </a:r>
          </a:p>
        </p:txBody>
      </p:sp>
      <p:sp>
        <p:nvSpPr>
          <p:cNvPr id="4" name="Content Placeholder 3"/>
          <p:cNvSpPr>
            <a:spLocks noGrp="1"/>
          </p:cNvSpPr>
          <p:nvPr>
            <p:ph idx="1"/>
          </p:nvPr>
        </p:nvSpPr>
        <p:spPr/>
        <p:txBody>
          <a:bodyPr>
            <a:noAutofit/>
          </a:bodyPr>
          <a:lstStyle/>
          <a:p>
            <a:pPr marL="0" indent="0">
              <a:buNone/>
            </a:pPr>
            <a:r>
              <a:rPr lang="en-US" sz="2000" b="1" i="1" dirty="0"/>
              <a:t>INDICATION</a:t>
            </a:r>
          </a:p>
          <a:p>
            <a:r>
              <a:rPr lang="en-US" sz="2000" dirty="0"/>
              <a:t>PNEUMOVAX</a:t>
            </a:r>
            <a:r>
              <a:rPr lang="en-US" sz="2000" baseline="30000" dirty="0"/>
              <a:t>®</a:t>
            </a:r>
            <a:r>
              <a:rPr lang="en-US" sz="2000" dirty="0"/>
              <a:t>23 (Pneumococcal Vaccine Polyvalent) is a vaccine indicated for active immunization for the prevention of pneumococcal disease caused by the 23 serotypes contained in the vaccine (1, 2, 3, 4, 5, 6B, 7F, 8, 9N, 9V, 10A, 11A, 12F, 14, 15B, 17F, 18C, 19F, 19A, 20, 22F, 23F, and 33F).</a:t>
            </a:r>
          </a:p>
          <a:p>
            <a:r>
              <a:rPr lang="en-US" sz="2000" dirty="0"/>
              <a:t>PNEUMOVAX 23 is approved for use in persons 50 years of age or older and persons aged ≥2 years who are at increased risk for pneumococcal disease.</a:t>
            </a:r>
          </a:p>
          <a:p>
            <a:r>
              <a:rPr lang="en-US" sz="2000" dirty="0"/>
              <a:t>PNEUMOVAX 23 will not prevent disease caused by capsular types of pneumococcus other than those contained in the vaccine.</a:t>
            </a:r>
          </a:p>
          <a:p>
            <a:r>
              <a:rPr lang="en-US" sz="2000" b="1" dirty="0"/>
              <a:t>Before administering PNEUMOVAX</a:t>
            </a:r>
            <a:r>
              <a:rPr lang="en-US" sz="2000" b="1" baseline="30000" dirty="0"/>
              <a:t>®</a:t>
            </a:r>
            <a:r>
              <a:rPr lang="en-US" sz="2000" b="1" dirty="0"/>
              <a:t>23 (Pneumococcal Vaccine Polyvalent), please read the </a:t>
            </a:r>
            <a:r>
              <a:rPr lang="en-US" sz="2000" b="1" dirty="0">
                <a:hlinkClick r:id="rId3"/>
              </a:rPr>
              <a:t>Prescribing Information</a:t>
            </a:r>
            <a:r>
              <a:rPr lang="en-US" sz="2000" b="1" dirty="0"/>
              <a:t>.</a:t>
            </a:r>
            <a:endParaRPr lang="en-US" sz="2000" dirty="0"/>
          </a:p>
          <a:p>
            <a:pPr marL="0" indent="0">
              <a:buNone/>
            </a:pPr>
            <a:endParaRPr lang="en-US" sz="2000" dirty="0"/>
          </a:p>
        </p:txBody>
      </p:sp>
    </p:spTree>
    <p:extLst>
      <p:ext uri="{BB962C8B-B14F-4D97-AF65-F5344CB8AC3E}">
        <p14:creationId xmlns:p14="http://schemas.microsoft.com/office/powerpoint/2010/main" val="419538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u="sng" dirty="0"/>
              <a:t>1. </a:t>
            </a:r>
            <a:r>
              <a:rPr lang="en-US" b="1" u="sng" dirty="0" err="1"/>
              <a:t>Ilan</a:t>
            </a:r>
            <a:r>
              <a:rPr lang="en-US" b="1" u="sng" dirty="0"/>
              <a:t> </a:t>
            </a:r>
            <a:r>
              <a:rPr lang="en-US" b="1" u="sng" dirty="0" err="1"/>
              <a:t>ang</a:t>
            </a:r>
            <a:r>
              <a:rPr lang="en-US" b="1" u="sng" dirty="0"/>
              <a:t> </a:t>
            </a:r>
            <a:r>
              <a:rPr lang="en-US" b="1" u="sng" dirty="0" err="1"/>
              <a:t>namamatay</a:t>
            </a:r>
            <a:r>
              <a:rPr lang="en-US" b="1" u="sng" dirty="0"/>
              <a:t> at </a:t>
            </a:r>
            <a:r>
              <a:rPr lang="en-US" b="1" u="sng" dirty="0" err="1"/>
              <a:t>nagkakasakit</a:t>
            </a:r>
            <a:r>
              <a:rPr lang="en-US" b="1" u="sng" dirty="0"/>
              <a:t> </a:t>
            </a:r>
            <a:r>
              <a:rPr lang="en-US" b="1" u="sng" dirty="0" err="1"/>
              <a:t>sa</a:t>
            </a:r>
            <a:r>
              <a:rPr lang="en-US" b="1" u="sng" dirty="0"/>
              <a:t> </a:t>
            </a:r>
            <a:r>
              <a:rPr lang="en-US" b="1" u="sng" dirty="0" err="1"/>
              <a:t>bansa</a:t>
            </a:r>
            <a:r>
              <a:rPr lang="en-US" b="1" u="sng" dirty="0"/>
              <a:t> </a:t>
            </a:r>
            <a:r>
              <a:rPr lang="en-US" b="1" u="sng" dirty="0" err="1"/>
              <a:t>dahil</a:t>
            </a:r>
            <a:r>
              <a:rPr lang="en-US" b="1" u="sng" dirty="0"/>
              <a:t> </a:t>
            </a:r>
            <a:r>
              <a:rPr lang="en-US" b="1" u="sng" dirty="0" err="1"/>
              <a:t>sa</a:t>
            </a:r>
            <a:r>
              <a:rPr lang="en-US" b="1" u="sng" dirty="0"/>
              <a:t> </a:t>
            </a:r>
            <a:r>
              <a:rPr lang="en-US" b="1" u="sng" dirty="0" err="1"/>
              <a:t>pulmonya</a:t>
            </a:r>
            <a:r>
              <a:rPr lang="en-US" b="1" u="sng" dirty="0"/>
              <a:t>?</a:t>
            </a:r>
          </a:p>
          <a:p>
            <a:pPr marL="0" indent="0">
              <a:buNone/>
            </a:pPr>
            <a:r>
              <a:rPr lang="en-US" b="1" dirty="0"/>
              <a:t>2. </a:t>
            </a:r>
            <a:r>
              <a:rPr lang="en-US" b="1" dirty="0" err="1"/>
              <a:t>Ano</a:t>
            </a:r>
            <a:r>
              <a:rPr lang="en-US" b="1" dirty="0"/>
              <a:t> </a:t>
            </a:r>
            <a:r>
              <a:rPr lang="en-US" b="1" dirty="0" err="1"/>
              <a:t>ang</a:t>
            </a:r>
            <a:r>
              <a:rPr lang="en-US" b="1" dirty="0"/>
              <a:t> </a:t>
            </a:r>
            <a:r>
              <a:rPr lang="en-US" b="1" dirty="0" err="1"/>
              <a:t>pulmonya</a:t>
            </a:r>
            <a:r>
              <a:rPr lang="en-US" b="1" dirty="0"/>
              <a:t> at </a:t>
            </a:r>
            <a:r>
              <a:rPr lang="en-US" b="1" dirty="0" err="1"/>
              <a:t>mga</a:t>
            </a:r>
            <a:r>
              <a:rPr lang="en-US" b="1" dirty="0"/>
              <a:t> </a:t>
            </a:r>
            <a:r>
              <a:rPr lang="en-US" b="1" dirty="0" err="1"/>
              <a:t>sintomas</a:t>
            </a:r>
            <a:r>
              <a:rPr lang="en-US" b="1" dirty="0"/>
              <a:t> </a:t>
            </a:r>
            <a:r>
              <a:rPr lang="en-US" b="1" dirty="0" err="1"/>
              <a:t>nito</a:t>
            </a:r>
            <a:r>
              <a:rPr lang="en-US" b="1" dirty="0"/>
              <a:t>?</a:t>
            </a:r>
          </a:p>
          <a:p>
            <a:pPr marL="0" indent="0">
              <a:buNone/>
            </a:pPr>
            <a:r>
              <a:rPr lang="en-US" b="1" dirty="0"/>
              <a:t>3. Sino </a:t>
            </a:r>
            <a:r>
              <a:rPr lang="en-US" b="1" dirty="0" err="1"/>
              <a:t>ang</a:t>
            </a:r>
            <a:r>
              <a:rPr lang="en-US" b="1" dirty="0"/>
              <a:t> </a:t>
            </a:r>
            <a:r>
              <a:rPr lang="en-US" b="1" dirty="0" err="1"/>
              <a:t>maaaring</a:t>
            </a:r>
            <a:r>
              <a:rPr lang="en-US" b="1" dirty="0"/>
              <a:t> </a:t>
            </a:r>
            <a:r>
              <a:rPr lang="en-US" b="1" dirty="0" err="1"/>
              <a:t>maapektuhan</a:t>
            </a:r>
            <a:r>
              <a:rPr lang="en-US" b="1" dirty="0"/>
              <a:t> ng </a:t>
            </a:r>
            <a:r>
              <a:rPr lang="en-US" b="1" dirty="0" err="1"/>
              <a:t>pulmonya</a:t>
            </a:r>
            <a:r>
              <a:rPr lang="en-US" b="1" dirty="0"/>
              <a:t>?</a:t>
            </a:r>
          </a:p>
          <a:p>
            <a:pPr marL="0" indent="0">
              <a:buNone/>
            </a:pPr>
            <a:r>
              <a:rPr lang="en-US" b="1" dirty="0"/>
              <a:t>4. </a:t>
            </a:r>
            <a:r>
              <a:rPr lang="en-US" b="1" dirty="0" err="1"/>
              <a:t>Paano</a:t>
            </a:r>
            <a:r>
              <a:rPr lang="en-US" b="1" dirty="0"/>
              <a:t> </a:t>
            </a:r>
            <a:r>
              <a:rPr lang="en-US" b="1" dirty="0" err="1"/>
              <a:t>ito</a:t>
            </a:r>
            <a:r>
              <a:rPr lang="en-US" b="1" dirty="0"/>
              <a:t> </a:t>
            </a:r>
            <a:r>
              <a:rPr lang="en-US" b="1" dirty="0" err="1"/>
              <a:t>maiiwasan</a:t>
            </a:r>
            <a:r>
              <a:rPr lang="en-US" b="1" dirty="0"/>
              <a:t>?</a:t>
            </a:r>
          </a:p>
          <a:p>
            <a:pPr marL="0" indent="0">
              <a:buNone/>
            </a:pPr>
            <a:r>
              <a:rPr lang="en-US" b="1" dirty="0"/>
              <a:t>5. Sino </a:t>
            </a:r>
            <a:r>
              <a:rPr lang="en-US" b="1" dirty="0" err="1"/>
              <a:t>ang</a:t>
            </a:r>
            <a:r>
              <a:rPr lang="en-US" b="1" dirty="0"/>
              <a:t> </a:t>
            </a:r>
            <a:r>
              <a:rPr lang="en-US" b="1" dirty="0" err="1"/>
              <a:t>dapat</a:t>
            </a:r>
            <a:r>
              <a:rPr lang="en-US" b="1" dirty="0"/>
              <a:t> </a:t>
            </a:r>
            <a:r>
              <a:rPr lang="en-US" b="1" dirty="0" err="1"/>
              <a:t>magpabakuna</a:t>
            </a:r>
            <a:r>
              <a:rPr lang="en-US" b="1" dirty="0"/>
              <a:t> </a:t>
            </a:r>
            <a:r>
              <a:rPr lang="en-US" b="1" dirty="0" err="1"/>
              <a:t>laban</a:t>
            </a:r>
            <a:r>
              <a:rPr lang="en-US" b="1" dirty="0"/>
              <a:t> </a:t>
            </a:r>
            <a:r>
              <a:rPr lang="en-US" b="1" dirty="0" err="1"/>
              <a:t>sa</a:t>
            </a:r>
            <a:r>
              <a:rPr lang="en-US" b="1" dirty="0"/>
              <a:t> </a:t>
            </a:r>
            <a:r>
              <a:rPr lang="en-US" b="1" dirty="0" err="1"/>
              <a:t>pulmonya</a:t>
            </a:r>
            <a:r>
              <a:rPr lang="en-US" b="1" dirty="0"/>
              <a:t>?</a:t>
            </a:r>
          </a:p>
        </p:txBody>
      </p:sp>
    </p:spTree>
    <p:extLst>
      <p:ext uri="{BB962C8B-B14F-4D97-AF65-F5344CB8AC3E}">
        <p14:creationId xmlns:p14="http://schemas.microsoft.com/office/powerpoint/2010/main" val="258557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3400" y="1399146"/>
            <a:ext cx="8001000" cy="462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960852"/>
            <a:ext cx="2971800" cy="76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43200" y="4191000"/>
            <a:ext cx="54864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rmAutofit fontScale="90000"/>
          </a:bodyPr>
          <a:lstStyle/>
          <a:p>
            <a:r>
              <a:rPr lang="en-US" b="1" dirty="0" err="1">
                <a:solidFill>
                  <a:srgbClr val="FF0000"/>
                </a:solidFill>
              </a:rPr>
              <a:t>Ilan</a:t>
            </a:r>
            <a:r>
              <a:rPr lang="en-US" b="1" dirty="0">
                <a:solidFill>
                  <a:srgbClr val="FF0000"/>
                </a:solidFill>
              </a:rPr>
              <a:t> </a:t>
            </a:r>
            <a:r>
              <a:rPr lang="en-US" b="1" dirty="0" err="1">
                <a:solidFill>
                  <a:srgbClr val="FF0000"/>
                </a:solidFill>
              </a:rPr>
              <a:t>ang</a:t>
            </a:r>
            <a:r>
              <a:rPr lang="en-US" b="1" dirty="0">
                <a:solidFill>
                  <a:srgbClr val="FF0000"/>
                </a:solidFill>
              </a:rPr>
              <a:t> </a:t>
            </a:r>
            <a:r>
              <a:rPr lang="en-US" b="1" dirty="0" err="1">
                <a:solidFill>
                  <a:srgbClr val="FF0000"/>
                </a:solidFill>
              </a:rPr>
              <a:t>namamatay</a:t>
            </a:r>
            <a:r>
              <a:rPr lang="en-US" b="1" dirty="0">
                <a:solidFill>
                  <a:srgbClr val="FF0000"/>
                </a:solidFill>
              </a:rPr>
              <a:t> at </a:t>
            </a:r>
            <a:r>
              <a:rPr lang="en-US" b="1" dirty="0" err="1">
                <a:solidFill>
                  <a:srgbClr val="FF0000"/>
                </a:solidFill>
              </a:rPr>
              <a:t>nagkakasakit</a:t>
            </a:r>
            <a:r>
              <a:rPr lang="en-US" b="1" dirty="0">
                <a:solidFill>
                  <a:srgbClr val="FF0000"/>
                </a:solidFill>
              </a:rPr>
              <a:t> </a:t>
            </a:r>
            <a:r>
              <a:rPr lang="en-US" b="1" dirty="0" err="1">
                <a:solidFill>
                  <a:srgbClr val="FF0000"/>
                </a:solidFill>
              </a:rPr>
              <a:t>sa</a:t>
            </a:r>
            <a:r>
              <a:rPr lang="en-US" b="1" dirty="0">
                <a:solidFill>
                  <a:srgbClr val="FF0000"/>
                </a:solidFill>
              </a:rPr>
              <a:t> </a:t>
            </a:r>
            <a:r>
              <a:rPr lang="en-US" b="1" dirty="0" err="1">
                <a:solidFill>
                  <a:srgbClr val="FF0000"/>
                </a:solidFill>
              </a:rPr>
              <a:t>bansa</a:t>
            </a:r>
            <a:r>
              <a:rPr lang="en-US" b="1" dirty="0">
                <a:solidFill>
                  <a:srgbClr val="FF0000"/>
                </a:solidFill>
              </a:rPr>
              <a:t> </a:t>
            </a:r>
            <a:r>
              <a:rPr lang="en-US" b="1" dirty="0" err="1">
                <a:solidFill>
                  <a:srgbClr val="FF0000"/>
                </a:solidFill>
              </a:rPr>
              <a:t>dahil</a:t>
            </a:r>
            <a:r>
              <a:rPr lang="en-US" b="1" dirty="0">
                <a:solidFill>
                  <a:srgbClr val="FF0000"/>
                </a:solidFill>
              </a:rPr>
              <a:t> </a:t>
            </a:r>
            <a:r>
              <a:rPr lang="en-US" b="1" dirty="0" err="1">
                <a:solidFill>
                  <a:srgbClr val="FF0000"/>
                </a:solidFill>
              </a:rPr>
              <a:t>sa</a:t>
            </a:r>
            <a:r>
              <a:rPr lang="en-US" b="1" dirty="0">
                <a:solidFill>
                  <a:srgbClr val="FF0000"/>
                </a:solidFill>
              </a:rPr>
              <a:t> </a:t>
            </a:r>
            <a:r>
              <a:rPr lang="en-US" b="1" dirty="0" err="1">
                <a:solidFill>
                  <a:srgbClr val="FF0000"/>
                </a:solidFill>
              </a:rPr>
              <a:t>pulmonya</a:t>
            </a:r>
            <a:r>
              <a:rPr lang="en-US" b="1"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3848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82" y="1600200"/>
            <a:ext cx="8072618"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60852"/>
            <a:ext cx="2971800" cy="76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2000" y="4876800"/>
            <a:ext cx="76962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4"/>
          <p:cNvSpPr>
            <a:spLocks noGrp="1"/>
          </p:cNvSpPr>
          <p:nvPr>
            <p:ph type="title"/>
          </p:nvPr>
        </p:nvSpPr>
        <p:spPr>
          <a:xfrm>
            <a:off x="457200" y="274638"/>
            <a:ext cx="8229600" cy="1143000"/>
          </a:xfrm>
        </p:spPr>
        <p:txBody>
          <a:bodyPr>
            <a:normAutofit fontScale="90000"/>
          </a:bodyPr>
          <a:lstStyle/>
          <a:p>
            <a:r>
              <a:rPr lang="en-US" b="1" dirty="0" err="1">
                <a:solidFill>
                  <a:srgbClr val="FF0000"/>
                </a:solidFill>
              </a:rPr>
              <a:t>Ilan</a:t>
            </a:r>
            <a:r>
              <a:rPr lang="en-US" b="1" dirty="0">
                <a:solidFill>
                  <a:srgbClr val="FF0000"/>
                </a:solidFill>
              </a:rPr>
              <a:t> </a:t>
            </a:r>
            <a:r>
              <a:rPr lang="en-US" b="1" dirty="0" err="1">
                <a:solidFill>
                  <a:srgbClr val="FF0000"/>
                </a:solidFill>
              </a:rPr>
              <a:t>ang</a:t>
            </a:r>
            <a:r>
              <a:rPr lang="en-US" b="1" dirty="0">
                <a:solidFill>
                  <a:srgbClr val="FF0000"/>
                </a:solidFill>
              </a:rPr>
              <a:t> </a:t>
            </a:r>
            <a:r>
              <a:rPr lang="en-US" b="1" dirty="0" err="1">
                <a:solidFill>
                  <a:srgbClr val="FF0000"/>
                </a:solidFill>
              </a:rPr>
              <a:t>namamatay</a:t>
            </a:r>
            <a:r>
              <a:rPr lang="en-US" b="1" dirty="0">
                <a:solidFill>
                  <a:srgbClr val="FF0000"/>
                </a:solidFill>
              </a:rPr>
              <a:t> at </a:t>
            </a:r>
            <a:r>
              <a:rPr lang="en-US" b="1" dirty="0" err="1">
                <a:solidFill>
                  <a:srgbClr val="FF0000"/>
                </a:solidFill>
              </a:rPr>
              <a:t>nagkakasakit</a:t>
            </a:r>
            <a:r>
              <a:rPr lang="en-US" b="1" dirty="0">
                <a:solidFill>
                  <a:srgbClr val="FF0000"/>
                </a:solidFill>
              </a:rPr>
              <a:t> </a:t>
            </a:r>
            <a:r>
              <a:rPr lang="en-US" b="1" dirty="0" err="1">
                <a:solidFill>
                  <a:srgbClr val="FF0000"/>
                </a:solidFill>
              </a:rPr>
              <a:t>sa</a:t>
            </a:r>
            <a:r>
              <a:rPr lang="en-US" b="1" dirty="0">
                <a:solidFill>
                  <a:srgbClr val="FF0000"/>
                </a:solidFill>
              </a:rPr>
              <a:t> </a:t>
            </a:r>
            <a:r>
              <a:rPr lang="en-US" b="1" dirty="0" err="1">
                <a:solidFill>
                  <a:srgbClr val="FF0000"/>
                </a:solidFill>
              </a:rPr>
              <a:t>bansa</a:t>
            </a:r>
            <a:r>
              <a:rPr lang="en-US" b="1" dirty="0">
                <a:solidFill>
                  <a:srgbClr val="FF0000"/>
                </a:solidFill>
              </a:rPr>
              <a:t> </a:t>
            </a:r>
            <a:r>
              <a:rPr lang="en-US" b="1" dirty="0" err="1">
                <a:solidFill>
                  <a:srgbClr val="FF0000"/>
                </a:solidFill>
              </a:rPr>
              <a:t>dahil</a:t>
            </a:r>
            <a:r>
              <a:rPr lang="en-US" b="1" dirty="0">
                <a:solidFill>
                  <a:srgbClr val="FF0000"/>
                </a:solidFill>
              </a:rPr>
              <a:t> </a:t>
            </a:r>
            <a:r>
              <a:rPr lang="en-US" b="1" dirty="0" err="1">
                <a:solidFill>
                  <a:srgbClr val="FF0000"/>
                </a:solidFill>
              </a:rPr>
              <a:t>sa</a:t>
            </a:r>
            <a:r>
              <a:rPr lang="en-US" b="1" dirty="0">
                <a:solidFill>
                  <a:srgbClr val="FF0000"/>
                </a:solidFill>
              </a:rPr>
              <a:t> </a:t>
            </a:r>
            <a:r>
              <a:rPr lang="en-US" b="1" dirty="0" err="1">
                <a:solidFill>
                  <a:srgbClr val="FF0000"/>
                </a:solidFill>
              </a:rPr>
              <a:t>pulmonya</a:t>
            </a:r>
            <a:r>
              <a:rPr lang="en-US" b="1" dirty="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85604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34" y="14111"/>
            <a:ext cx="8286750" cy="1325563"/>
          </a:xfrm>
        </p:spPr>
        <p:txBody>
          <a:bodyPr>
            <a:normAutofit/>
          </a:bodyPr>
          <a:lstStyle/>
          <a:p>
            <a:pPr algn="ctr"/>
            <a:r>
              <a:rPr lang="en-US" sz="3200" b="1" dirty="0" err="1">
                <a:solidFill>
                  <a:srgbClr val="FF0000"/>
                </a:solidFill>
                <a:latin typeface="+mn-lt"/>
              </a:rPr>
              <a:t>PhilHealth</a:t>
            </a:r>
            <a:r>
              <a:rPr lang="en-US" sz="3200" b="1" dirty="0">
                <a:solidFill>
                  <a:srgbClr val="FF0000"/>
                </a:solidFill>
                <a:latin typeface="+mn-lt"/>
              </a:rPr>
              <a:t> Top 10 Admissions, 2016</a:t>
            </a:r>
            <a:br>
              <a:rPr lang="en-US" sz="3200" b="1" dirty="0">
                <a:solidFill>
                  <a:srgbClr val="FF0000"/>
                </a:solidFill>
                <a:latin typeface="+mn-lt"/>
              </a:rPr>
            </a:br>
            <a:r>
              <a:rPr lang="en-US" sz="2400" b="1" dirty="0">
                <a:solidFill>
                  <a:srgbClr val="FF0000"/>
                </a:solidFill>
                <a:latin typeface="+mn-lt"/>
              </a:rPr>
              <a:t>(January- December)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2956446"/>
              </p:ext>
            </p:extLst>
          </p:nvPr>
        </p:nvGraphicFramePr>
        <p:xfrm>
          <a:off x="628650" y="1244916"/>
          <a:ext cx="8186739" cy="4820920"/>
        </p:xfrm>
        <a:graphic>
          <a:graphicData uri="http://schemas.openxmlformats.org/drawingml/2006/table">
            <a:tbl>
              <a:tblPr firstRow="1" bandRow="1">
                <a:tableStyleId>{5C22544A-7EE6-4342-B048-85BDC9FD1C3A}</a:tableStyleId>
              </a:tblPr>
              <a:tblGrid>
                <a:gridCol w="778630">
                  <a:extLst>
                    <a:ext uri="{9D8B030D-6E8A-4147-A177-3AD203B41FA5}">
                      <a16:colId xmlns:a16="http://schemas.microsoft.com/office/drawing/2014/main" val="20000"/>
                    </a:ext>
                  </a:extLst>
                </a:gridCol>
                <a:gridCol w="3314739">
                  <a:extLst>
                    <a:ext uri="{9D8B030D-6E8A-4147-A177-3AD203B41FA5}">
                      <a16:colId xmlns:a16="http://schemas.microsoft.com/office/drawing/2014/main" val="20001"/>
                    </a:ext>
                  </a:extLst>
                </a:gridCol>
                <a:gridCol w="2046685">
                  <a:extLst>
                    <a:ext uri="{9D8B030D-6E8A-4147-A177-3AD203B41FA5}">
                      <a16:colId xmlns:a16="http://schemas.microsoft.com/office/drawing/2014/main" val="20002"/>
                    </a:ext>
                  </a:extLst>
                </a:gridCol>
                <a:gridCol w="2046685">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Conditions</a:t>
                      </a:r>
                    </a:p>
                  </a:txBody>
                  <a:tcPr/>
                </a:tc>
                <a:tc>
                  <a:txBody>
                    <a:bodyPr/>
                    <a:lstStyle/>
                    <a:p>
                      <a:pPr algn="ctr"/>
                      <a:r>
                        <a:rPr lang="en-US" dirty="0"/>
                        <a:t># of Cases</a:t>
                      </a:r>
                    </a:p>
                  </a:txBody>
                  <a:tcPr/>
                </a:tc>
                <a:tc>
                  <a:txBody>
                    <a:bodyPr/>
                    <a:lstStyle/>
                    <a:p>
                      <a:r>
                        <a:rPr lang="en-US" dirty="0"/>
                        <a:t>Total</a:t>
                      </a:r>
                      <a:r>
                        <a:rPr lang="en-US" baseline="0" dirty="0"/>
                        <a:t> Amount (</a:t>
                      </a:r>
                      <a:r>
                        <a:rPr lang="en-US" baseline="0" dirty="0" err="1"/>
                        <a:t>PhP</a:t>
                      </a:r>
                      <a:r>
                        <a:rPr lang="en-US" baseline="0" dirty="0"/>
                        <a:t>)</a:t>
                      </a:r>
                      <a:endParaRPr lang="en-US" dirty="0"/>
                    </a:p>
                  </a:txBody>
                  <a:tcPr/>
                </a:tc>
                <a:extLst>
                  <a:ext uri="{0D108BD9-81ED-4DB2-BD59-A6C34878D82A}">
                    <a16:rowId xmlns:a16="http://schemas.microsoft.com/office/drawing/2014/main" val="10000"/>
                  </a:ext>
                </a:extLst>
              </a:tr>
              <a:tr h="370840">
                <a:tc>
                  <a:txBody>
                    <a:bodyPr/>
                    <a:lstStyle/>
                    <a:p>
                      <a:r>
                        <a:rPr lang="en-US" b="1" dirty="0">
                          <a:solidFill>
                            <a:srgbClr val="FF0000"/>
                          </a:solidFill>
                        </a:rPr>
                        <a:t>1</a:t>
                      </a:r>
                    </a:p>
                  </a:txBody>
                  <a:tcPr>
                    <a:solidFill>
                      <a:srgbClr val="FFFF99"/>
                    </a:solidFill>
                  </a:tcPr>
                </a:tc>
                <a:tc>
                  <a:txBody>
                    <a:bodyPr/>
                    <a:lstStyle/>
                    <a:p>
                      <a:r>
                        <a:rPr lang="en-US" b="1" dirty="0">
                          <a:solidFill>
                            <a:srgbClr val="FF0000"/>
                          </a:solidFill>
                        </a:rPr>
                        <a:t>PNEUMONIA</a:t>
                      </a:r>
                    </a:p>
                  </a:txBody>
                  <a:tcPr>
                    <a:solidFill>
                      <a:srgbClr val="FFFF99"/>
                    </a:solidFill>
                  </a:tcPr>
                </a:tc>
                <a:tc>
                  <a:txBody>
                    <a:bodyPr/>
                    <a:lstStyle/>
                    <a:p>
                      <a:pPr algn="ctr"/>
                      <a:r>
                        <a:rPr lang="en-US" b="1" dirty="0">
                          <a:solidFill>
                            <a:srgbClr val="FF0000"/>
                          </a:solidFill>
                        </a:rPr>
                        <a:t>583,927</a:t>
                      </a:r>
                    </a:p>
                  </a:txBody>
                  <a:tcPr>
                    <a:solidFill>
                      <a:srgbClr val="FFFF99"/>
                    </a:solidFill>
                  </a:tcPr>
                </a:tc>
                <a:tc>
                  <a:txBody>
                    <a:bodyPr/>
                    <a:lstStyle/>
                    <a:p>
                      <a:pPr algn="ctr"/>
                      <a:r>
                        <a:rPr lang="en-US" b="1" dirty="0">
                          <a:solidFill>
                            <a:srgbClr val="FF0000"/>
                          </a:solidFill>
                        </a:rPr>
                        <a:t>9,299,192,288.00</a:t>
                      </a:r>
                    </a:p>
                  </a:txBody>
                  <a:tcPr>
                    <a:solidFill>
                      <a:srgbClr val="FFFF99"/>
                    </a:solidFill>
                  </a:tcPr>
                </a:tc>
                <a:extLst>
                  <a:ext uri="{0D108BD9-81ED-4DB2-BD59-A6C34878D82A}">
                    <a16:rowId xmlns:a16="http://schemas.microsoft.com/office/drawing/2014/main" val="10001"/>
                  </a:ext>
                </a:extLst>
              </a:tr>
              <a:tr h="370840">
                <a:tc>
                  <a:txBody>
                    <a:bodyPr/>
                    <a:lstStyle/>
                    <a:p>
                      <a:endParaRPr lang="en-US" b="1" dirty="0">
                        <a:solidFill>
                          <a:srgbClr val="FF0000"/>
                        </a:solidFill>
                      </a:endParaRPr>
                    </a:p>
                  </a:txBody>
                  <a:tcPr>
                    <a:solidFill>
                      <a:srgbClr val="FFFF99"/>
                    </a:solidFill>
                  </a:tcPr>
                </a:tc>
                <a:tc>
                  <a:txBody>
                    <a:bodyPr/>
                    <a:lstStyle/>
                    <a:p>
                      <a:r>
                        <a:rPr lang="en-US" sz="1600" b="0" i="1" u="none" dirty="0">
                          <a:solidFill>
                            <a:srgbClr val="FF0000"/>
                          </a:solidFill>
                        </a:rPr>
                        <a:t>Moderate risk</a:t>
                      </a:r>
                    </a:p>
                  </a:txBody>
                  <a:tcPr>
                    <a:solidFill>
                      <a:srgbClr val="FFFF99"/>
                    </a:solidFill>
                  </a:tcPr>
                </a:tc>
                <a:tc>
                  <a:txBody>
                    <a:bodyPr/>
                    <a:lstStyle/>
                    <a:p>
                      <a:pPr algn="ctr"/>
                      <a:r>
                        <a:rPr lang="en-US" sz="1600" b="0" i="1" u="none" dirty="0">
                          <a:solidFill>
                            <a:srgbClr val="FF0000"/>
                          </a:solidFill>
                        </a:rPr>
                        <a:t>540,177</a:t>
                      </a:r>
                    </a:p>
                  </a:txBody>
                  <a:tcPr>
                    <a:solidFill>
                      <a:srgbClr val="FFFF99"/>
                    </a:solidFill>
                  </a:tcPr>
                </a:tc>
                <a:tc>
                  <a:txBody>
                    <a:bodyPr/>
                    <a:lstStyle/>
                    <a:p>
                      <a:pPr algn="ctr"/>
                      <a:r>
                        <a:rPr lang="en-US" sz="1600" b="0" i="1" u="none" dirty="0">
                          <a:solidFill>
                            <a:srgbClr val="FF0000"/>
                          </a:solidFill>
                        </a:rPr>
                        <a:t>7,869,655,568.00</a:t>
                      </a:r>
                    </a:p>
                  </a:txBody>
                  <a:tcPr>
                    <a:solidFill>
                      <a:srgbClr val="FFFF99"/>
                    </a:solidFill>
                  </a:tcPr>
                </a:tc>
                <a:extLst>
                  <a:ext uri="{0D108BD9-81ED-4DB2-BD59-A6C34878D82A}">
                    <a16:rowId xmlns:a16="http://schemas.microsoft.com/office/drawing/2014/main" val="10002"/>
                  </a:ext>
                </a:extLst>
              </a:tr>
              <a:tr h="370840">
                <a:tc>
                  <a:txBody>
                    <a:bodyPr/>
                    <a:lstStyle/>
                    <a:p>
                      <a:endParaRPr lang="en-US" b="1" dirty="0">
                        <a:solidFill>
                          <a:srgbClr val="FF0000"/>
                        </a:solidFill>
                      </a:endParaRPr>
                    </a:p>
                  </a:txBody>
                  <a:tcPr>
                    <a:solidFill>
                      <a:srgbClr val="FFFF99"/>
                    </a:solidFill>
                  </a:tcPr>
                </a:tc>
                <a:tc>
                  <a:txBody>
                    <a:bodyPr/>
                    <a:lstStyle/>
                    <a:p>
                      <a:r>
                        <a:rPr lang="en-US" sz="1600" b="0" i="1" u="none" dirty="0">
                          <a:solidFill>
                            <a:srgbClr val="FF0000"/>
                          </a:solidFill>
                        </a:rPr>
                        <a:t>High risk</a:t>
                      </a:r>
                    </a:p>
                  </a:txBody>
                  <a:tcPr>
                    <a:solidFill>
                      <a:srgbClr val="FFFF99"/>
                    </a:solidFill>
                  </a:tcPr>
                </a:tc>
                <a:tc>
                  <a:txBody>
                    <a:bodyPr/>
                    <a:lstStyle/>
                    <a:p>
                      <a:pPr algn="ctr"/>
                      <a:r>
                        <a:rPr lang="en-US" sz="1600" b="0" i="1" u="none" dirty="0">
                          <a:solidFill>
                            <a:srgbClr val="FF0000"/>
                          </a:solidFill>
                        </a:rPr>
                        <a:t>43,750</a:t>
                      </a:r>
                    </a:p>
                  </a:txBody>
                  <a:tcPr>
                    <a:solidFill>
                      <a:srgbClr val="FFFF99"/>
                    </a:solidFill>
                  </a:tcPr>
                </a:tc>
                <a:tc>
                  <a:txBody>
                    <a:bodyPr/>
                    <a:lstStyle/>
                    <a:p>
                      <a:pPr algn="ctr"/>
                      <a:r>
                        <a:rPr lang="en-US" sz="1600" b="0" i="1" u="none" dirty="0">
                          <a:solidFill>
                            <a:srgbClr val="FF0000"/>
                          </a:solidFill>
                        </a:rPr>
                        <a:t>1,429,536,720.00</a:t>
                      </a:r>
                    </a:p>
                  </a:txBody>
                  <a:tcPr>
                    <a:solidFill>
                      <a:srgbClr val="FFFF99"/>
                    </a:solidFill>
                  </a:tcPr>
                </a:tc>
                <a:extLst>
                  <a:ext uri="{0D108BD9-81ED-4DB2-BD59-A6C34878D82A}">
                    <a16:rowId xmlns:a16="http://schemas.microsoft.com/office/drawing/2014/main" val="10003"/>
                  </a:ext>
                </a:extLst>
              </a:tr>
              <a:tr h="370840">
                <a:tc>
                  <a:txBody>
                    <a:bodyPr/>
                    <a:lstStyle/>
                    <a:p>
                      <a:r>
                        <a:rPr lang="en-US" sz="1600" dirty="0"/>
                        <a:t>2</a:t>
                      </a:r>
                    </a:p>
                  </a:txBody>
                  <a:tcPr/>
                </a:tc>
                <a:tc>
                  <a:txBody>
                    <a:bodyPr/>
                    <a:lstStyle/>
                    <a:p>
                      <a:r>
                        <a:rPr lang="en-US" sz="1600" dirty="0"/>
                        <a:t>Hemodialysis</a:t>
                      </a:r>
                      <a:r>
                        <a:rPr lang="en-US" sz="1600" baseline="0" dirty="0"/>
                        <a:t> procedure</a:t>
                      </a:r>
                      <a:endParaRPr lang="en-US" sz="1600" dirty="0"/>
                    </a:p>
                  </a:txBody>
                  <a:tcPr/>
                </a:tc>
                <a:tc>
                  <a:txBody>
                    <a:bodyPr/>
                    <a:lstStyle/>
                    <a:p>
                      <a:pPr algn="ctr"/>
                      <a:r>
                        <a:rPr lang="en-US" sz="1600" dirty="0"/>
                        <a:t>1,221,976</a:t>
                      </a:r>
                    </a:p>
                  </a:txBody>
                  <a:tcPr/>
                </a:tc>
                <a:tc>
                  <a:txBody>
                    <a:bodyPr/>
                    <a:lstStyle/>
                    <a:p>
                      <a:pPr algn="ctr"/>
                      <a:r>
                        <a:rPr lang="en-US" sz="1600" dirty="0"/>
                        <a:t>6,474,149,693.00</a:t>
                      </a:r>
                    </a:p>
                  </a:txBody>
                  <a:tcPr/>
                </a:tc>
                <a:extLst>
                  <a:ext uri="{0D108BD9-81ED-4DB2-BD59-A6C34878D82A}">
                    <a16:rowId xmlns:a16="http://schemas.microsoft.com/office/drawing/2014/main" val="10004"/>
                  </a:ext>
                </a:extLst>
              </a:tr>
              <a:tr h="370840">
                <a:tc>
                  <a:txBody>
                    <a:bodyPr/>
                    <a:lstStyle/>
                    <a:p>
                      <a:r>
                        <a:rPr lang="en-US" sz="1600" dirty="0"/>
                        <a:t>3</a:t>
                      </a:r>
                    </a:p>
                  </a:txBody>
                  <a:tcPr/>
                </a:tc>
                <a:tc>
                  <a:txBody>
                    <a:bodyPr/>
                    <a:lstStyle/>
                    <a:p>
                      <a:r>
                        <a:rPr lang="en-US" sz="1600" dirty="0"/>
                        <a:t>Vaginal</a:t>
                      </a:r>
                      <a:r>
                        <a:rPr lang="en-US" sz="1600" baseline="0" dirty="0"/>
                        <a:t> </a:t>
                      </a:r>
                      <a:r>
                        <a:rPr lang="en-US" sz="1600" dirty="0"/>
                        <a:t>delivery</a:t>
                      </a:r>
                    </a:p>
                  </a:txBody>
                  <a:tcPr/>
                </a:tc>
                <a:tc>
                  <a:txBody>
                    <a:bodyPr/>
                    <a:lstStyle/>
                    <a:p>
                      <a:pPr algn="ctr"/>
                      <a:r>
                        <a:rPr lang="en-US" sz="1600" dirty="0"/>
                        <a:t>722,902</a:t>
                      </a:r>
                    </a:p>
                  </a:txBody>
                  <a:tcPr/>
                </a:tc>
                <a:tc>
                  <a:txBody>
                    <a:bodyPr/>
                    <a:lstStyle/>
                    <a:p>
                      <a:pPr algn="ctr"/>
                      <a:r>
                        <a:rPr lang="en-US" sz="1600" dirty="0"/>
                        <a:t>4,998,763,070.00</a:t>
                      </a:r>
                    </a:p>
                  </a:txBody>
                  <a:tcPr/>
                </a:tc>
                <a:extLst>
                  <a:ext uri="{0D108BD9-81ED-4DB2-BD59-A6C34878D82A}">
                    <a16:rowId xmlns:a16="http://schemas.microsoft.com/office/drawing/2014/main" val="10005"/>
                  </a:ext>
                </a:extLst>
              </a:tr>
              <a:tr h="370840">
                <a:tc>
                  <a:txBody>
                    <a:bodyPr/>
                    <a:lstStyle/>
                    <a:p>
                      <a:r>
                        <a:rPr lang="en-US" sz="1600" dirty="0"/>
                        <a:t>4</a:t>
                      </a:r>
                    </a:p>
                  </a:txBody>
                  <a:tcPr/>
                </a:tc>
                <a:tc>
                  <a:txBody>
                    <a:bodyPr/>
                    <a:lstStyle/>
                    <a:p>
                      <a:r>
                        <a:rPr lang="en-US" sz="1600" dirty="0" err="1"/>
                        <a:t>Cesarian</a:t>
                      </a:r>
                      <a:r>
                        <a:rPr lang="en-US" sz="1600" dirty="0"/>
                        <a:t> delivery</a:t>
                      </a:r>
                    </a:p>
                  </a:txBody>
                  <a:tcPr/>
                </a:tc>
                <a:tc>
                  <a:txBody>
                    <a:bodyPr/>
                    <a:lstStyle/>
                    <a:p>
                      <a:pPr algn="ctr"/>
                      <a:r>
                        <a:rPr lang="en-US" sz="1600" dirty="0"/>
                        <a:t>204,409</a:t>
                      </a:r>
                    </a:p>
                  </a:txBody>
                  <a:tcPr/>
                </a:tc>
                <a:tc>
                  <a:txBody>
                    <a:bodyPr/>
                    <a:lstStyle/>
                    <a:p>
                      <a:pPr algn="ctr"/>
                      <a:r>
                        <a:rPr lang="en-US" sz="1600" dirty="0"/>
                        <a:t>4,035,170,860.00</a:t>
                      </a:r>
                    </a:p>
                  </a:txBody>
                  <a:tcPr/>
                </a:tc>
                <a:extLst>
                  <a:ext uri="{0D108BD9-81ED-4DB2-BD59-A6C34878D82A}">
                    <a16:rowId xmlns:a16="http://schemas.microsoft.com/office/drawing/2014/main" val="10006"/>
                  </a:ext>
                </a:extLst>
              </a:tr>
              <a:tr h="370840">
                <a:tc>
                  <a:txBody>
                    <a:bodyPr/>
                    <a:lstStyle/>
                    <a:p>
                      <a:r>
                        <a:rPr lang="en-US" sz="1600" b="0" dirty="0">
                          <a:solidFill>
                            <a:schemeClr val="tx1"/>
                          </a:solidFill>
                        </a:rPr>
                        <a:t>5</a:t>
                      </a:r>
                    </a:p>
                  </a:txBody>
                  <a:tcPr/>
                </a:tc>
                <a:tc>
                  <a:txBody>
                    <a:bodyPr/>
                    <a:lstStyle/>
                    <a:p>
                      <a:r>
                        <a:rPr lang="en-US" sz="1600" b="0" dirty="0">
                          <a:solidFill>
                            <a:schemeClr val="tx1"/>
                          </a:solidFill>
                        </a:rPr>
                        <a:t>Dengue fever</a:t>
                      </a:r>
                    </a:p>
                  </a:txBody>
                  <a:tcPr/>
                </a:tc>
                <a:tc>
                  <a:txBody>
                    <a:bodyPr/>
                    <a:lstStyle/>
                    <a:p>
                      <a:pPr algn="ctr"/>
                      <a:r>
                        <a:rPr lang="en-US" sz="1600" b="0" dirty="0">
                          <a:solidFill>
                            <a:schemeClr val="tx1"/>
                          </a:solidFill>
                        </a:rPr>
                        <a:t>205,729</a:t>
                      </a:r>
                    </a:p>
                  </a:txBody>
                  <a:tcPr/>
                </a:tc>
                <a:tc>
                  <a:txBody>
                    <a:bodyPr/>
                    <a:lstStyle/>
                    <a:p>
                      <a:pPr algn="ctr"/>
                      <a:r>
                        <a:rPr lang="en-US" sz="1600" b="0" dirty="0">
                          <a:solidFill>
                            <a:schemeClr val="tx1"/>
                          </a:solidFill>
                        </a:rPr>
                        <a:t>2,001,477,340.00</a:t>
                      </a:r>
                    </a:p>
                  </a:txBody>
                  <a:tcPr/>
                </a:tc>
                <a:extLst>
                  <a:ext uri="{0D108BD9-81ED-4DB2-BD59-A6C34878D82A}">
                    <a16:rowId xmlns:a16="http://schemas.microsoft.com/office/drawing/2014/main" val="10007"/>
                  </a:ext>
                </a:extLst>
              </a:tr>
              <a:tr h="370840">
                <a:tc>
                  <a:txBody>
                    <a:bodyPr/>
                    <a:lstStyle/>
                    <a:p>
                      <a:r>
                        <a:rPr lang="en-US" sz="1600" dirty="0"/>
                        <a:t>6</a:t>
                      </a:r>
                    </a:p>
                  </a:txBody>
                  <a:tcPr/>
                </a:tc>
                <a:tc>
                  <a:txBody>
                    <a:bodyPr/>
                    <a:lstStyle/>
                    <a:p>
                      <a:r>
                        <a:rPr lang="en-US" sz="1600" dirty="0">
                          <a:solidFill>
                            <a:schemeClr val="tx1"/>
                          </a:solidFill>
                        </a:rPr>
                        <a:t>CVD stroke</a:t>
                      </a:r>
                    </a:p>
                  </a:txBody>
                  <a:tcPr/>
                </a:tc>
                <a:tc>
                  <a:txBody>
                    <a:bodyPr/>
                    <a:lstStyle/>
                    <a:p>
                      <a:pPr algn="ctr"/>
                      <a:r>
                        <a:rPr lang="en-US" sz="1600" dirty="0"/>
                        <a:t>71,008</a:t>
                      </a:r>
                    </a:p>
                  </a:txBody>
                  <a:tcPr/>
                </a:tc>
                <a:tc>
                  <a:txBody>
                    <a:bodyPr/>
                    <a:lstStyle/>
                    <a:p>
                      <a:pPr algn="ctr"/>
                      <a:r>
                        <a:rPr lang="en-US" sz="1600" dirty="0"/>
                        <a:t>1,994,003,560.00</a:t>
                      </a:r>
                    </a:p>
                  </a:txBody>
                  <a:tcPr/>
                </a:tc>
                <a:extLst>
                  <a:ext uri="{0D108BD9-81ED-4DB2-BD59-A6C34878D82A}">
                    <a16:rowId xmlns:a16="http://schemas.microsoft.com/office/drawing/2014/main" val="10008"/>
                  </a:ext>
                </a:extLst>
              </a:tr>
              <a:tr h="370840">
                <a:tc>
                  <a:txBody>
                    <a:bodyPr/>
                    <a:lstStyle/>
                    <a:p>
                      <a:r>
                        <a:rPr lang="en-US" sz="1600" dirty="0"/>
                        <a:t>7</a:t>
                      </a:r>
                    </a:p>
                  </a:txBody>
                  <a:tcPr/>
                </a:tc>
                <a:tc>
                  <a:txBody>
                    <a:bodyPr/>
                    <a:lstStyle/>
                    <a:p>
                      <a:r>
                        <a:rPr lang="en-US" sz="1600" dirty="0"/>
                        <a:t>Acute Gastroenteritis</a:t>
                      </a:r>
                    </a:p>
                  </a:txBody>
                  <a:tcPr/>
                </a:tc>
                <a:tc>
                  <a:txBody>
                    <a:bodyPr/>
                    <a:lstStyle/>
                    <a:p>
                      <a:pPr algn="ctr"/>
                      <a:r>
                        <a:rPr lang="en-US" sz="1600" dirty="0"/>
                        <a:t>336,822</a:t>
                      </a:r>
                    </a:p>
                  </a:txBody>
                  <a:tcPr/>
                </a:tc>
                <a:tc>
                  <a:txBody>
                    <a:bodyPr/>
                    <a:lstStyle/>
                    <a:p>
                      <a:pPr algn="ctr"/>
                      <a:r>
                        <a:rPr lang="en-US" sz="1600" dirty="0"/>
                        <a:t>1,924,370,000.00</a:t>
                      </a:r>
                    </a:p>
                  </a:txBody>
                  <a:tcPr/>
                </a:tc>
                <a:extLst>
                  <a:ext uri="{0D108BD9-81ED-4DB2-BD59-A6C34878D82A}">
                    <a16:rowId xmlns:a16="http://schemas.microsoft.com/office/drawing/2014/main" val="10009"/>
                  </a:ext>
                </a:extLst>
              </a:tr>
              <a:tr h="370840">
                <a:tc>
                  <a:txBody>
                    <a:bodyPr/>
                    <a:lstStyle/>
                    <a:p>
                      <a:r>
                        <a:rPr lang="en-US" sz="1600" dirty="0"/>
                        <a:t>8</a:t>
                      </a:r>
                    </a:p>
                  </a:txBody>
                  <a:tcPr/>
                </a:tc>
                <a:tc>
                  <a:txBody>
                    <a:bodyPr/>
                    <a:lstStyle/>
                    <a:p>
                      <a:r>
                        <a:rPr lang="en-US" sz="1600" dirty="0"/>
                        <a:t>Sepsis</a:t>
                      </a:r>
                    </a:p>
                  </a:txBody>
                  <a:tcPr/>
                </a:tc>
                <a:tc>
                  <a:txBody>
                    <a:bodyPr/>
                    <a:lstStyle/>
                    <a:p>
                      <a:pPr algn="ctr"/>
                      <a:r>
                        <a:rPr lang="en-US" sz="1600" dirty="0"/>
                        <a:t>56,618</a:t>
                      </a:r>
                    </a:p>
                  </a:txBody>
                  <a:tcPr/>
                </a:tc>
                <a:tc>
                  <a:txBody>
                    <a:bodyPr/>
                    <a:lstStyle/>
                    <a:p>
                      <a:pPr algn="ctr"/>
                      <a:r>
                        <a:rPr lang="en-US" sz="1600" dirty="0"/>
                        <a:t>1,856,754,370.00</a:t>
                      </a:r>
                    </a:p>
                  </a:txBody>
                  <a:tcPr/>
                </a:tc>
                <a:extLst>
                  <a:ext uri="{0D108BD9-81ED-4DB2-BD59-A6C34878D82A}">
                    <a16:rowId xmlns:a16="http://schemas.microsoft.com/office/drawing/2014/main" val="10010"/>
                  </a:ext>
                </a:extLst>
              </a:tr>
              <a:tr h="370840">
                <a:tc>
                  <a:txBody>
                    <a:bodyPr/>
                    <a:lstStyle/>
                    <a:p>
                      <a:r>
                        <a:rPr lang="en-US" sz="1600" dirty="0"/>
                        <a:t>9</a:t>
                      </a:r>
                    </a:p>
                  </a:txBody>
                  <a:tcPr/>
                </a:tc>
                <a:tc>
                  <a:txBody>
                    <a:bodyPr/>
                    <a:lstStyle/>
                    <a:p>
                      <a:r>
                        <a:rPr lang="en-US" sz="1600" dirty="0"/>
                        <a:t>Hypertensive emergency</a:t>
                      </a:r>
                    </a:p>
                  </a:txBody>
                  <a:tcPr/>
                </a:tc>
                <a:tc>
                  <a:txBody>
                    <a:bodyPr/>
                    <a:lstStyle/>
                    <a:p>
                      <a:pPr algn="ctr"/>
                      <a:r>
                        <a:rPr lang="en-US" sz="1600" dirty="0"/>
                        <a:t>208,655</a:t>
                      </a:r>
                    </a:p>
                  </a:txBody>
                  <a:tcPr/>
                </a:tc>
                <a:tc>
                  <a:txBody>
                    <a:bodyPr/>
                    <a:lstStyle/>
                    <a:p>
                      <a:pPr algn="ctr"/>
                      <a:r>
                        <a:rPr lang="en-US" sz="1600" dirty="0"/>
                        <a:t>1,820,146,588.00</a:t>
                      </a:r>
                    </a:p>
                  </a:txBody>
                  <a:tcPr/>
                </a:tc>
                <a:extLst>
                  <a:ext uri="{0D108BD9-81ED-4DB2-BD59-A6C34878D82A}">
                    <a16:rowId xmlns:a16="http://schemas.microsoft.com/office/drawing/2014/main" val="10011"/>
                  </a:ext>
                </a:extLst>
              </a:tr>
              <a:tr h="370840">
                <a:tc>
                  <a:txBody>
                    <a:bodyPr/>
                    <a:lstStyle/>
                    <a:p>
                      <a:r>
                        <a:rPr lang="en-US" sz="1600" dirty="0"/>
                        <a:t>10</a:t>
                      </a:r>
                    </a:p>
                  </a:txBody>
                  <a:tcPr/>
                </a:tc>
                <a:tc>
                  <a:txBody>
                    <a:bodyPr/>
                    <a:lstStyle/>
                    <a:p>
                      <a:r>
                        <a:rPr lang="en-US" sz="1600" dirty="0"/>
                        <a:t>Urinary tract infection, complicated</a:t>
                      </a:r>
                    </a:p>
                  </a:txBody>
                  <a:tcPr/>
                </a:tc>
                <a:tc>
                  <a:txBody>
                    <a:bodyPr/>
                    <a:lstStyle/>
                    <a:p>
                      <a:pPr algn="ctr"/>
                      <a:r>
                        <a:rPr lang="en-US" sz="1600" dirty="0"/>
                        <a:t>202,</a:t>
                      </a:r>
                      <a:r>
                        <a:rPr lang="en-US" sz="1600" baseline="0" dirty="0"/>
                        <a:t> 702</a:t>
                      </a:r>
                      <a:endParaRPr lang="en-US" sz="1600" dirty="0"/>
                    </a:p>
                  </a:txBody>
                  <a:tcPr/>
                </a:tc>
                <a:tc>
                  <a:txBody>
                    <a:bodyPr/>
                    <a:lstStyle/>
                    <a:p>
                      <a:pPr algn="ctr"/>
                      <a:r>
                        <a:rPr lang="en-US" sz="1600" dirty="0"/>
                        <a:t>1,423,667,010.00</a:t>
                      </a:r>
                    </a:p>
                  </a:txBody>
                  <a:tcPr/>
                </a:tc>
                <a:extLst>
                  <a:ext uri="{0D108BD9-81ED-4DB2-BD59-A6C34878D82A}">
                    <a16:rowId xmlns:a16="http://schemas.microsoft.com/office/drawing/2014/main" val="10012"/>
                  </a:ext>
                </a:extLst>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106873"/>
            <a:ext cx="1676400" cy="700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0027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OUTLINE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b="1" dirty="0"/>
              <a:t>1. </a:t>
            </a:r>
            <a:r>
              <a:rPr lang="en-US" b="1" dirty="0" err="1"/>
              <a:t>Ilan</a:t>
            </a:r>
            <a:r>
              <a:rPr lang="en-US" b="1" dirty="0"/>
              <a:t> </a:t>
            </a:r>
            <a:r>
              <a:rPr lang="en-US" b="1" dirty="0" err="1"/>
              <a:t>ang</a:t>
            </a:r>
            <a:r>
              <a:rPr lang="en-US" b="1" dirty="0"/>
              <a:t> </a:t>
            </a:r>
            <a:r>
              <a:rPr lang="en-US" b="1" dirty="0" err="1"/>
              <a:t>namamatay</a:t>
            </a:r>
            <a:r>
              <a:rPr lang="en-US" b="1" dirty="0"/>
              <a:t> at </a:t>
            </a:r>
            <a:r>
              <a:rPr lang="en-US" b="1" dirty="0" err="1"/>
              <a:t>nagkakasakit</a:t>
            </a:r>
            <a:r>
              <a:rPr lang="en-US" b="1" dirty="0"/>
              <a:t> </a:t>
            </a:r>
            <a:r>
              <a:rPr lang="en-US" b="1" dirty="0" err="1"/>
              <a:t>sa</a:t>
            </a:r>
            <a:r>
              <a:rPr lang="en-US" b="1" dirty="0"/>
              <a:t> </a:t>
            </a:r>
            <a:r>
              <a:rPr lang="en-US" b="1" dirty="0" err="1"/>
              <a:t>bansa</a:t>
            </a:r>
            <a:r>
              <a:rPr lang="en-US" b="1" dirty="0"/>
              <a:t> </a:t>
            </a:r>
            <a:r>
              <a:rPr lang="en-US" b="1" dirty="0" err="1"/>
              <a:t>dahil</a:t>
            </a:r>
            <a:r>
              <a:rPr lang="en-US" b="1" dirty="0"/>
              <a:t> </a:t>
            </a:r>
            <a:r>
              <a:rPr lang="en-US" b="1" dirty="0" err="1"/>
              <a:t>sa</a:t>
            </a:r>
            <a:r>
              <a:rPr lang="en-US" b="1" dirty="0"/>
              <a:t> </a:t>
            </a:r>
            <a:r>
              <a:rPr lang="en-US" b="1" dirty="0" err="1"/>
              <a:t>pulmonya</a:t>
            </a:r>
            <a:r>
              <a:rPr lang="en-US" b="1" dirty="0"/>
              <a:t>?</a:t>
            </a:r>
          </a:p>
          <a:p>
            <a:pPr marL="0" indent="0">
              <a:buNone/>
            </a:pPr>
            <a:r>
              <a:rPr lang="en-US" b="1" u="sng" dirty="0"/>
              <a:t>2. </a:t>
            </a:r>
            <a:r>
              <a:rPr lang="en-US" b="1" u="sng" dirty="0" err="1"/>
              <a:t>Ano</a:t>
            </a:r>
            <a:r>
              <a:rPr lang="en-US" b="1" u="sng" dirty="0"/>
              <a:t> </a:t>
            </a:r>
            <a:r>
              <a:rPr lang="en-US" b="1" u="sng" dirty="0" err="1"/>
              <a:t>ang</a:t>
            </a:r>
            <a:r>
              <a:rPr lang="en-US" b="1" u="sng" dirty="0"/>
              <a:t> </a:t>
            </a:r>
            <a:r>
              <a:rPr lang="en-US" b="1" u="sng" dirty="0" err="1"/>
              <a:t>pulmonya</a:t>
            </a:r>
            <a:r>
              <a:rPr lang="en-US" b="1" u="sng" dirty="0"/>
              <a:t> at </a:t>
            </a:r>
            <a:r>
              <a:rPr lang="en-US" b="1" u="sng" dirty="0" err="1"/>
              <a:t>mga</a:t>
            </a:r>
            <a:r>
              <a:rPr lang="en-US" b="1" u="sng" dirty="0"/>
              <a:t> </a:t>
            </a:r>
            <a:r>
              <a:rPr lang="en-US" b="1" u="sng" dirty="0" err="1"/>
              <a:t>sintomas</a:t>
            </a:r>
            <a:r>
              <a:rPr lang="en-US" b="1" u="sng" dirty="0"/>
              <a:t> </a:t>
            </a:r>
            <a:r>
              <a:rPr lang="en-US" b="1" u="sng" dirty="0" err="1"/>
              <a:t>nito</a:t>
            </a:r>
            <a:r>
              <a:rPr lang="en-US" b="1" u="sng" dirty="0"/>
              <a:t>?</a:t>
            </a:r>
          </a:p>
          <a:p>
            <a:pPr marL="0" indent="0">
              <a:buNone/>
            </a:pPr>
            <a:r>
              <a:rPr lang="en-US" b="1" dirty="0"/>
              <a:t>3. Sino </a:t>
            </a:r>
            <a:r>
              <a:rPr lang="en-US" b="1" dirty="0" err="1"/>
              <a:t>ang</a:t>
            </a:r>
            <a:r>
              <a:rPr lang="en-US" b="1" dirty="0"/>
              <a:t> </a:t>
            </a:r>
            <a:r>
              <a:rPr lang="en-US" b="1" dirty="0" err="1"/>
              <a:t>maaaring</a:t>
            </a:r>
            <a:r>
              <a:rPr lang="en-US" b="1" dirty="0"/>
              <a:t> </a:t>
            </a:r>
            <a:r>
              <a:rPr lang="en-US" b="1" dirty="0" err="1"/>
              <a:t>maapektuhan</a:t>
            </a:r>
            <a:r>
              <a:rPr lang="en-US" b="1" dirty="0"/>
              <a:t> ng </a:t>
            </a:r>
            <a:r>
              <a:rPr lang="en-US" b="1" dirty="0" err="1"/>
              <a:t>pulmonya</a:t>
            </a:r>
            <a:r>
              <a:rPr lang="en-US" b="1" dirty="0"/>
              <a:t>?</a:t>
            </a:r>
          </a:p>
          <a:p>
            <a:pPr marL="0" indent="0">
              <a:buNone/>
            </a:pPr>
            <a:r>
              <a:rPr lang="en-US" b="1" dirty="0"/>
              <a:t>4. </a:t>
            </a:r>
            <a:r>
              <a:rPr lang="en-US" b="1" dirty="0" err="1"/>
              <a:t>Paano</a:t>
            </a:r>
            <a:r>
              <a:rPr lang="en-US" b="1" dirty="0"/>
              <a:t> </a:t>
            </a:r>
            <a:r>
              <a:rPr lang="en-US" b="1" dirty="0" err="1"/>
              <a:t>ito</a:t>
            </a:r>
            <a:r>
              <a:rPr lang="en-US" b="1" dirty="0"/>
              <a:t> </a:t>
            </a:r>
            <a:r>
              <a:rPr lang="en-US" b="1" dirty="0" err="1"/>
              <a:t>maiiwasan</a:t>
            </a:r>
            <a:r>
              <a:rPr lang="en-US" b="1" dirty="0"/>
              <a:t>?</a:t>
            </a:r>
          </a:p>
          <a:p>
            <a:pPr marL="0" indent="0">
              <a:buNone/>
            </a:pPr>
            <a:r>
              <a:rPr lang="en-US" b="1" dirty="0"/>
              <a:t>5. Sino </a:t>
            </a:r>
            <a:r>
              <a:rPr lang="en-US" b="1" dirty="0" err="1"/>
              <a:t>ang</a:t>
            </a:r>
            <a:r>
              <a:rPr lang="en-US" b="1" dirty="0"/>
              <a:t> </a:t>
            </a:r>
            <a:r>
              <a:rPr lang="en-US" b="1" dirty="0" err="1"/>
              <a:t>dapat</a:t>
            </a:r>
            <a:r>
              <a:rPr lang="en-US" b="1" dirty="0"/>
              <a:t> </a:t>
            </a:r>
            <a:r>
              <a:rPr lang="en-US" b="1" dirty="0" err="1"/>
              <a:t>magpabakuna</a:t>
            </a:r>
            <a:r>
              <a:rPr lang="en-US" b="1" dirty="0"/>
              <a:t> </a:t>
            </a:r>
            <a:r>
              <a:rPr lang="en-US" b="1" dirty="0" err="1"/>
              <a:t>laban</a:t>
            </a:r>
            <a:r>
              <a:rPr lang="en-US" b="1" dirty="0"/>
              <a:t> </a:t>
            </a:r>
            <a:r>
              <a:rPr lang="en-US" b="1" dirty="0" err="1"/>
              <a:t>sa</a:t>
            </a:r>
            <a:r>
              <a:rPr lang="en-US" b="1" dirty="0"/>
              <a:t> </a:t>
            </a:r>
            <a:r>
              <a:rPr lang="en-US" b="1" dirty="0" err="1"/>
              <a:t>pulmonya</a:t>
            </a:r>
            <a:r>
              <a:rPr lang="en-US" b="1" dirty="0"/>
              <a:t>?</a:t>
            </a:r>
          </a:p>
        </p:txBody>
      </p:sp>
    </p:spTree>
    <p:extLst>
      <p:ext uri="{BB962C8B-B14F-4D97-AF65-F5344CB8AC3E}">
        <p14:creationId xmlns:p14="http://schemas.microsoft.com/office/powerpoint/2010/main" val="1133855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marL="0" indent="0"/>
            <a:r>
              <a:rPr lang="en-US" sz="3600" b="1" dirty="0" err="1">
                <a:solidFill>
                  <a:srgbClr val="FF0000"/>
                </a:solidFill>
              </a:rPr>
              <a:t>Ano</a:t>
            </a:r>
            <a:r>
              <a:rPr lang="en-US" sz="3600" b="1" dirty="0">
                <a:solidFill>
                  <a:srgbClr val="FF0000"/>
                </a:solidFill>
              </a:rPr>
              <a:t> </a:t>
            </a:r>
            <a:r>
              <a:rPr lang="en-US" sz="3600" b="1" dirty="0" err="1">
                <a:solidFill>
                  <a:srgbClr val="FF0000"/>
                </a:solidFill>
              </a:rPr>
              <a:t>ang</a:t>
            </a:r>
            <a:r>
              <a:rPr lang="en-US" sz="3600" b="1" dirty="0">
                <a:solidFill>
                  <a:srgbClr val="FF0000"/>
                </a:solidFill>
              </a:rPr>
              <a:t> </a:t>
            </a:r>
            <a:r>
              <a:rPr lang="en-US" sz="3600" b="1" dirty="0" err="1">
                <a:solidFill>
                  <a:srgbClr val="FF0000"/>
                </a:solidFill>
              </a:rPr>
              <a:t>pulmonya</a:t>
            </a:r>
            <a:r>
              <a:rPr lang="en-US" sz="3600" b="1" dirty="0">
                <a:solidFill>
                  <a:srgbClr val="FF0000"/>
                </a:solidFill>
              </a:rPr>
              <a:t> at </a:t>
            </a:r>
            <a:r>
              <a:rPr lang="en-US" sz="3600" b="1" dirty="0" err="1">
                <a:solidFill>
                  <a:srgbClr val="FF0000"/>
                </a:solidFill>
              </a:rPr>
              <a:t>mga</a:t>
            </a:r>
            <a:r>
              <a:rPr lang="en-US" sz="3600" b="1" dirty="0">
                <a:solidFill>
                  <a:srgbClr val="FF0000"/>
                </a:solidFill>
              </a:rPr>
              <a:t> </a:t>
            </a:r>
            <a:r>
              <a:rPr lang="en-US" sz="3600" b="1" dirty="0" err="1">
                <a:solidFill>
                  <a:srgbClr val="FF0000"/>
                </a:solidFill>
              </a:rPr>
              <a:t>sintomas</a:t>
            </a:r>
            <a:r>
              <a:rPr lang="en-US" sz="3600" b="1" dirty="0">
                <a:solidFill>
                  <a:srgbClr val="FF0000"/>
                </a:solidFill>
              </a:rPr>
              <a:t> </a:t>
            </a:r>
            <a:r>
              <a:rPr lang="en-US" sz="3600" b="1" dirty="0" err="1">
                <a:solidFill>
                  <a:srgbClr val="FF0000"/>
                </a:solidFill>
              </a:rPr>
              <a:t>nito</a:t>
            </a:r>
            <a:r>
              <a:rPr lang="en-US" sz="3600" b="1" dirty="0">
                <a:solidFill>
                  <a:srgbClr val="FF0000"/>
                </a:solidFill>
              </a:rPr>
              <a:t>?</a:t>
            </a:r>
          </a:p>
        </p:txBody>
      </p:sp>
      <p:sp>
        <p:nvSpPr>
          <p:cNvPr id="4" name="Rounded Rectangle 3"/>
          <p:cNvSpPr/>
          <p:nvPr/>
        </p:nvSpPr>
        <p:spPr>
          <a:xfrm>
            <a:off x="533400" y="990600"/>
            <a:ext cx="3733800" cy="25717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572000" y="990600"/>
            <a:ext cx="3733800" cy="257175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70957" y="3675995"/>
            <a:ext cx="3733800" cy="2819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55250" y="1066800"/>
            <a:ext cx="2895600" cy="2590800"/>
          </a:xfrm>
        </p:spPr>
        <p:txBody>
          <a:bodyPr>
            <a:noAutofit/>
          </a:bodyPr>
          <a:lstStyle/>
          <a:p>
            <a:r>
              <a:rPr lang="en-US" sz="2400" dirty="0" err="1">
                <a:solidFill>
                  <a:schemeClr val="bg1"/>
                </a:solidFill>
              </a:rPr>
              <a:t>Impeksyon</a:t>
            </a:r>
            <a:r>
              <a:rPr lang="en-US" sz="2400" dirty="0">
                <a:solidFill>
                  <a:schemeClr val="bg1"/>
                </a:solidFill>
              </a:rPr>
              <a:t> </a:t>
            </a:r>
            <a:r>
              <a:rPr lang="en-US" sz="2400" dirty="0" err="1">
                <a:solidFill>
                  <a:schemeClr val="bg1"/>
                </a:solidFill>
              </a:rPr>
              <a:t>na</a:t>
            </a:r>
            <a:r>
              <a:rPr lang="en-US" sz="2400" dirty="0">
                <a:solidFill>
                  <a:schemeClr val="bg1"/>
                </a:solidFill>
              </a:rPr>
              <a:t> </a:t>
            </a:r>
            <a:r>
              <a:rPr lang="en-US" sz="2400" dirty="0" err="1">
                <a:solidFill>
                  <a:schemeClr val="bg1"/>
                </a:solidFill>
              </a:rPr>
              <a:t>umaapekto</a:t>
            </a:r>
            <a:r>
              <a:rPr lang="en-US" sz="2400" dirty="0">
                <a:solidFill>
                  <a:schemeClr val="bg1"/>
                </a:solidFill>
              </a:rPr>
              <a:t> </a:t>
            </a:r>
            <a:r>
              <a:rPr lang="en-US" sz="2400" dirty="0" err="1">
                <a:solidFill>
                  <a:schemeClr val="bg1"/>
                </a:solidFill>
              </a:rPr>
              <a:t>sa</a:t>
            </a:r>
            <a:r>
              <a:rPr lang="en-US" sz="2400" dirty="0">
                <a:solidFill>
                  <a:schemeClr val="bg1"/>
                </a:solidFill>
              </a:rPr>
              <a:t> </a:t>
            </a:r>
            <a:r>
              <a:rPr lang="en-US" sz="2400" dirty="0" err="1">
                <a:solidFill>
                  <a:schemeClr val="bg1"/>
                </a:solidFill>
              </a:rPr>
              <a:t>baga</a:t>
            </a:r>
            <a:r>
              <a:rPr lang="en-US" sz="2400" dirty="0">
                <a:solidFill>
                  <a:schemeClr val="bg1"/>
                </a:solidFill>
              </a:rPr>
              <a:t> </a:t>
            </a:r>
            <a:endParaRPr lang="en-US" sz="2400" b="1" u="sng" dirty="0">
              <a:solidFill>
                <a:schemeClr val="bg1"/>
              </a:solidFill>
            </a:endParaRPr>
          </a:p>
          <a:p>
            <a:r>
              <a:rPr lang="en-US" sz="2400" dirty="0">
                <a:solidFill>
                  <a:schemeClr val="bg1"/>
                </a:solidFill>
              </a:rPr>
              <a:t>Hindi </a:t>
            </a:r>
            <a:r>
              <a:rPr lang="en-US" sz="2400" dirty="0" err="1">
                <a:solidFill>
                  <a:schemeClr val="bg1"/>
                </a:solidFill>
              </a:rPr>
              <a:t>malubhang</a:t>
            </a:r>
            <a:r>
              <a:rPr lang="en-US" sz="2400" dirty="0">
                <a:solidFill>
                  <a:schemeClr val="bg1"/>
                </a:solidFill>
              </a:rPr>
              <a:t> </a:t>
            </a:r>
            <a:r>
              <a:rPr lang="en-US" sz="2400" dirty="0" err="1">
                <a:solidFill>
                  <a:schemeClr val="bg1"/>
                </a:solidFill>
              </a:rPr>
              <a:t>sipon</a:t>
            </a:r>
            <a:r>
              <a:rPr lang="en-US" sz="2400" dirty="0">
                <a:solidFill>
                  <a:schemeClr val="bg1"/>
                </a:solidFill>
              </a:rPr>
              <a:t> o </a:t>
            </a:r>
            <a:r>
              <a:rPr lang="en-US" sz="2400" dirty="0" err="1">
                <a:solidFill>
                  <a:schemeClr val="bg1"/>
                </a:solidFill>
              </a:rPr>
              <a:t>trangkaso</a:t>
            </a:r>
            <a:r>
              <a:rPr lang="en-US" sz="2400" dirty="0">
                <a:solidFill>
                  <a:schemeClr val="bg1"/>
                </a:solidFill>
              </a:rPr>
              <a:t> </a:t>
            </a:r>
            <a:r>
              <a:rPr lang="en-US" sz="2400" dirty="0" err="1">
                <a:solidFill>
                  <a:schemeClr val="bg1"/>
                </a:solidFill>
              </a:rPr>
              <a:t>ang</a:t>
            </a:r>
            <a:r>
              <a:rPr lang="en-US" sz="2400" dirty="0">
                <a:solidFill>
                  <a:schemeClr val="bg1"/>
                </a:solidFill>
              </a:rPr>
              <a:t> </a:t>
            </a:r>
            <a:r>
              <a:rPr lang="en-US" sz="2400" dirty="0" err="1">
                <a:solidFill>
                  <a:schemeClr val="bg1"/>
                </a:solidFill>
              </a:rPr>
              <a:t>pulmonya</a:t>
            </a:r>
            <a:r>
              <a:rPr lang="en-US" sz="2400" dirty="0">
                <a:solidFill>
                  <a:schemeClr val="bg1"/>
                </a:solidFill>
              </a:rPr>
              <a:t> </a:t>
            </a:r>
            <a:endParaRPr lang="en-US" sz="2400" b="1" u="sng" dirty="0">
              <a:solidFill>
                <a:schemeClr val="bg1"/>
              </a:solidFill>
            </a:endParaRPr>
          </a:p>
        </p:txBody>
      </p:sp>
      <p:sp>
        <p:nvSpPr>
          <p:cNvPr id="8" name="Content Placeholder 2"/>
          <p:cNvSpPr txBox="1">
            <a:spLocks/>
          </p:cNvSpPr>
          <p:nvPr/>
        </p:nvSpPr>
        <p:spPr>
          <a:xfrm>
            <a:off x="5486400" y="1516083"/>
            <a:ext cx="3429000" cy="259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bg1"/>
                </a:solidFill>
              </a:rPr>
              <a:t>Viruses </a:t>
            </a:r>
          </a:p>
          <a:p>
            <a:r>
              <a:rPr lang="en-US" sz="2400" dirty="0">
                <a:solidFill>
                  <a:schemeClr val="bg1"/>
                </a:solidFill>
              </a:rPr>
              <a:t>Bacteria </a:t>
            </a:r>
          </a:p>
          <a:p>
            <a:r>
              <a:rPr lang="en-US" sz="2400" dirty="0">
                <a:solidFill>
                  <a:schemeClr val="bg1"/>
                </a:solidFill>
              </a:rPr>
              <a:t>Fungi </a:t>
            </a:r>
          </a:p>
        </p:txBody>
      </p:sp>
      <p:sp>
        <p:nvSpPr>
          <p:cNvPr id="9" name="TextBox 8"/>
          <p:cNvSpPr txBox="1"/>
          <p:nvPr/>
        </p:nvSpPr>
        <p:spPr>
          <a:xfrm rot="16200000">
            <a:off x="-287448" y="1984087"/>
            <a:ext cx="2343151" cy="584775"/>
          </a:xfrm>
          <a:prstGeom prst="rect">
            <a:avLst/>
          </a:prstGeom>
          <a:noFill/>
        </p:spPr>
        <p:txBody>
          <a:bodyPr wrap="square" rtlCol="0">
            <a:spAutoFit/>
          </a:bodyPr>
          <a:lstStyle/>
          <a:p>
            <a:pPr algn="ctr"/>
            <a:r>
              <a:rPr lang="en-US" sz="3200" b="1" dirty="0">
                <a:solidFill>
                  <a:srgbClr val="FFFF00"/>
                </a:solidFill>
              </a:rPr>
              <a:t>SAKIT?</a:t>
            </a:r>
          </a:p>
        </p:txBody>
      </p:sp>
      <p:sp>
        <p:nvSpPr>
          <p:cNvPr id="10" name="TextBox 9"/>
          <p:cNvSpPr txBox="1"/>
          <p:nvPr/>
        </p:nvSpPr>
        <p:spPr>
          <a:xfrm rot="16200000">
            <a:off x="4022437" y="1876876"/>
            <a:ext cx="2343151" cy="584775"/>
          </a:xfrm>
          <a:prstGeom prst="rect">
            <a:avLst/>
          </a:prstGeom>
          <a:noFill/>
        </p:spPr>
        <p:txBody>
          <a:bodyPr wrap="square" rtlCol="0">
            <a:spAutoFit/>
          </a:bodyPr>
          <a:lstStyle/>
          <a:p>
            <a:pPr algn="ctr"/>
            <a:r>
              <a:rPr lang="en-US" sz="3200" b="1" dirty="0">
                <a:solidFill>
                  <a:srgbClr val="FFFF00"/>
                </a:solidFill>
              </a:rPr>
              <a:t>SANHI?</a:t>
            </a:r>
          </a:p>
        </p:txBody>
      </p:sp>
      <p:sp>
        <p:nvSpPr>
          <p:cNvPr id="12" name="TextBox 11"/>
          <p:cNvSpPr txBox="1"/>
          <p:nvPr/>
        </p:nvSpPr>
        <p:spPr>
          <a:xfrm rot="16200000">
            <a:off x="-134664" y="4784013"/>
            <a:ext cx="2343151" cy="584775"/>
          </a:xfrm>
          <a:prstGeom prst="rect">
            <a:avLst/>
          </a:prstGeom>
          <a:noFill/>
        </p:spPr>
        <p:txBody>
          <a:bodyPr wrap="square" rtlCol="0">
            <a:spAutoFit/>
          </a:bodyPr>
          <a:lstStyle/>
          <a:p>
            <a:pPr algn="ctr"/>
            <a:r>
              <a:rPr lang="en-US" sz="3200" b="1" dirty="0">
                <a:solidFill>
                  <a:srgbClr val="FFFF00"/>
                </a:solidFill>
              </a:rPr>
              <a:t>SINTOMAS?</a:t>
            </a:r>
          </a:p>
        </p:txBody>
      </p:sp>
      <p:pic>
        <p:nvPicPr>
          <p:cNvPr id="1026" name="Picture 2" descr="Image result for clipart c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562350"/>
            <a:ext cx="2438400" cy="3306999"/>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1219200" y="4191732"/>
            <a:ext cx="3295864" cy="259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err="1">
                <a:solidFill>
                  <a:schemeClr val="bg1"/>
                </a:solidFill>
              </a:rPr>
              <a:t>Ubo</a:t>
            </a:r>
            <a:endParaRPr lang="en-US" sz="2800" dirty="0">
              <a:solidFill>
                <a:schemeClr val="bg1"/>
              </a:solidFill>
            </a:endParaRPr>
          </a:p>
          <a:p>
            <a:r>
              <a:rPr lang="en-US" sz="2800" dirty="0" err="1">
                <a:solidFill>
                  <a:schemeClr val="bg1"/>
                </a:solidFill>
              </a:rPr>
              <a:t>Lagnat</a:t>
            </a:r>
            <a:endParaRPr lang="en-US" sz="2800" dirty="0">
              <a:solidFill>
                <a:schemeClr val="bg1"/>
              </a:solidFill>
            </a:endParaRPr>
          </a:p>
          <a:p>
            <a:r>
              <a:rPr lang="en-US" sz="2800" dirty="0" err="1">
                <a:solidFill>
                  <a:schemeClr val="bg1"/>
                </a:solidFill>
              </a:rPr>
              <a:t>Hirap</a:t>
            </a:r>
            <a:r>
              <a:rPr lang="en-US" sz="2800" dirty="0">
                <a:solidFill>
                  <a:schemeClr val="bg1"/>
                </a:solidFill>
              </a:rPr>
              <a:t> </a:t>
            </a:r>
            <a:r>
              <a:rPr lang="en-US" sz="2800" dirty="0" err="1">
                <a:solidFill>
                  <a:schemeClr val="bg1"/>
                </a:solidFill>
              </a:rPr>
              <a:t>sa</a:t>
            </a:r>
            <a:r>
              <a:rPr lang="en-US" sz="2800" dirty="0">
                <a:solidFill>
                  <a:schemeClr val="bg1"/>
                </a:solidFill>
              </a:rPr>
              <a:t> </a:t>
            </a:r>
            <a:r>
              <a:rPr lang="en-US" sz="2800" dirty="0" err="1">
                <a:solidFill>
                  <a:schemeClr val="bg1"/>
                </a:solidFill>
              </a:rPr>
              <a:t>paghinga</a:t>
            </a:r>
            <a:endParaRPr lang="en-US" sz="2800" dirty="0">
              <a:solidFill>
                <a:schemeClr val="bg1"/>
              </a:solidFill>
            </a:endParaRPr>
          </a:p>
        </p:txBody>
      </p:sp>
      <p:pic>
        <p:nvPicPr>
          <p:cNvPr id="1028" name="Picture 4" descr="Image result for clipart cough"/>
          <p:cNvPicPr>
            <a:picLocks noChangeAspect="1" noChangeArrowheads="1"/>
          </p:cNvPicPr>
          <p:nvPr/>
        </p:nvPicPr>
        <p:blipFill rotWithShape="1">
          <a:blip r:embed="rId4">
            <a:extLst>
              <a:ext uri="{28A0092B-C50C-407E-A947-70E740481C1C}">
                <a14:useLocalDpi xmlns:a14="http://schemas.microsoft.com/office/drawing/2010/main" val="0"/>
              </a:ext>
            </a:extLst>
          </a:blip>
          <a:srcRect l="5791" r="17917"/>
          <a:stretch/>
        </p:blipFill>
        <p:spPr bwMode="auto">
          <a:xfrm>
            <a:off x="4413298" y="4120016"/>
            <a:ext cx="2292301" cy="2749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738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5028</TotalTime>
  <Words>2579</Words>
  <Application>Microsoft Office PowerPoint</Application>
  <PresentationFormat>On-screen Show (4:3)</PresentationFormat>
  <Paragraphs>385</Paragraphs>
  <Slides>37</Slides>
  <Notes>37</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Courier New</vt:lpstr>
      <vt:lpstr>Wingdings</vt:lpstr>
      <vt:lpstr>Office Theme</vt:lpstr>
      <vt:lpstr>PowerPoint Presentation</vt:lpstr>
      <vt:lpstr>PULMONYA:  SANHI, SINTOMAS at mga PARAAN PARA LABANAN ITO</vt:lpstr>
      <vt:lpstr>OUTLINE</vt:lpstr>
      <vt:lpstr>OUTLINE</vt:lpstr>
      <vt:lpstr>Ilan ang namamatay at nagkakasakit sa bansa dahil sa pulmonya?</vt:lpstr>
      <vt:lpstr>Ilan ang namamatay at nagkakasakit sa bansa dahil sa pulmonya?</vt:lpstr>
      <vt:lpstr>PhilHealth Top 10 Admissions, 2016 (January- December)</vt:lpstr>
      <vt:lpstr>OUTLINE</vt:lpstr>
      <vt:lpstr>Ano ang pulmonya at mga sintomas nito?</vt:lpstr>
      <vt:lpstr>PowerPoint Presentation</vt:lpstr>
      <vt:lpstr>SANHI ng PULMONYA: Streptococcus pneumoniae</vt:lpstr>
      <vt:lpstr>OUTLINE</vt:lpstr>
      <vt:lpstr>Sino ang maaaring maapektuhan  ng pulmonya?</vt:lpstr>
      <vt:lpstr>Sino ang maaaring maapektuhan  ng pulmonya?</vt:lpstr>
      <vt:lpstr>OUTLINE</vt:lpstr>
      <vt:lpstr>Paano ito maiiwasan?</vt:lpstr>
      <vt:lpstr>Paano ito maiiwasan?</vt:lpstr>
      <vt:lpstr>Paano ito maiiwasan?</vt:lpstr>
      <vt:lpstr>Paano ito maiiwasan?</vt:lpstr>
      <vt:lpstr>OUTLINE</vt:lpstr>
      <vt:lpstr>PAGPAPABAKUNA LABAN  SA PULMONYA</vt:lpstr>
      <vt:lpstr>Sino ang HINDI pwedeng tumanggap ng bakuna (pneumococcal polysaccharide vaccine)?</vt:lpstr>
      <vt:lpstr>REKOMENDASYON PARA SA PAGPAPABAKUNA  LABAN SA PULMONYA</vt:lpstr>
      <vt:lpstr>PowerPoint Presentation</vt:lpstr>
      <vt:lpstr>PowerPoint Presentation</vt:lpstr>
      <vt:lpstr>PowerPoint Presentation</vt:lpstr>
      <vt:lpstr>OUTLINE</vt:lpstr>
      <vt:lpstr>OUTLINE</vt:lpstr>
      <vt:lpstr>PowerPoint Presentation</vt:lpstr>
      <vt:lpstr>Vaccine Development 1</vt:lpstr>
      <vt:lpstr>Alam niyo ba …… </vt:lpstr>
      <vt:lpstr>Alam niyo ba …. </vt:lpstr>
      <vt:lpstr>Kung ang natural na impeksyon ay nagdudulot ng pagka-immune, bakit pa kailangan ang pagbabakuna?</vt:lpstr>
      <vt:lpstr>PowerPoint Presentation</vt:lpstr>
      <vt:lpstr>Selected Safety Information</vt:lpstr>
      <vt:lpstr>Selected Safety Information</vt:lpstr>
      <vt:lpstr>Selected Safety Information</vt:lpstr>
    </vt:vector>
  </TitlesOfParts>
  <Company>Merck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Merck &amp; Co., Inc.</dc:creator>
  <cp:lastModifiedBy>Sohan Gosavi</cp:lastModifiedBy>
  <cp:revision>56</cp:revision>
  <dcterms:created xsi:type="dcterms:W3CDTF">2018-02-12T07:22:02Z</dcterms:created>
  <dcterms:modified xsi:type="dcterms:W3CDTF">2023-12-13T07:41:25Z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07895ada-0432-44ed-b561-564771921d56</vt:lpwstr>
  </property>
  <property fmtid="{D5CDD505-2E9C-101B-9397-08002B2CF9AE}" pid="3" name="bjSaver">
    <vt:lpwstr>NOtttb/ajUUrOwxiJlmbjaBiLC0py++6</vt:lpwstr>
  </property>
  <property fmtid="{D5CDD505-2E9C-101B-9397-08002B2CF9AE}" pid="4" name="bjDocumentLabelXML">
    <vt:lpwstr>&lt;?xml version="1.0" encoding="us-ascii"?&gt;&lt;sisl xmlns:xsi="http://www.w3.org/2001/XMLSchema-instance" xmlns:xsd="http://www.w3.org/2001/XMLSchema" sislVersion="0" policy="a10f9ac0-5937-4b4f-b459-96aedd9ed2c5" xmlns="http://www.boldonjames.com/2008/01/sie/i</vt:lpwstr>
  </property>
  <property fmtid="{D5CDD505-2E9C-101B-9397-08002B2CF9AE}" pid="5" name="bjDocumentLabelXML-0">
    <vt:lpwstr>nternal/label"&gt;&lt;element uid="9920fcc9-9f43-4d43-9e3e-b98a219cfd55" value="" /&gt;&lt;/sisl&gt;</vt:lpwstr>
  </property>
  <property fmtid="{D5CDD505-2E9C-101B-9397-08002B2CF9AE}" pid="6" name="bjDocumentSecurityLabel">
    <vt:lpwstr>Not Classified</vt:lpwstr>
  </property>
  <property fmtid="{D5CDD505-2E9C-101B-9397-08002B2CF9AE}" pid="7" name="_AdHocReviewCycleID">
    <vt:i4>-57777767</vt:i4>
  </property>
  <property fmtid="{D5CDD505-2E9C-101B-9397-08002B2CF9AE}" pid="8" name="_NewReviewCycle">
    <vt:lpwstr/>
  </property>
  <property fmtid="{D5CDD505-2E9C-101B-9397-08002B2CF9AE}" pid="9" name="_EmailSubject">
    <vt:lpwstr>Infographics about HPV</vt:lpwstr>
  </property>
  <property fmtid="{D5CDD505-2E9C-101B-9397-08002B2CF9AE}" pid="10" name="_AuthorEmail">
    <vt:lpwstr>catherine.ann.basilad@merck.com</vt:lpwstr>
  </property>
  <property fmtid="{D5CDD505-2E9C-101B-9397-08002B2CF9AE}" pid="11" name="_AuthorEmailDisplayName">
    <vt:lpwstr>Basilad, Catherine Ann David</vt:lpwstr>
  </property>
  <property fmtid="{D5CDD505-2E9C-101B-9397-08002B2CF9AE}" pid="12" name="_PreviousAdHocReviewCycleID">
    <vt:i4>-1695415845</vt:i4>
  </property>
</Properties>
</file>