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6"/>
  </p:notesMasterIdLst>
  <p:handoutMasterIdLst>
    <p:handoutMasterId r:id="rId27"/>
  </p:handoutMasterIdLst>
  <p:sldIdLst>
    <p:sldId id="679" r:id="rId3"/>
    <p:sldId id="677" r:id="rId4"/>
    <p:sldId id="678" r:id="rId5"/>
    <p:sldId id="259" r:id="rId6"/>
    <p:sldId id="265" r:id="rId7"/>
    <p:sldId id="713" r:id="rId8"/>
    <p:sldId id="714" r:id="rId9"/>
    <p:sldId id="715" r:id="rId10"/>
    <p:sldId id="717" r:id="rId11"/>
    <p:sldId id="718" r:id="rId12"/>
    <p:sldId id="297" r:id="rId13"/>
    <p:sldId id="698" r:id="rId14"/>
    <p:sldId id="268" r:id="rId15"/>
    <p:sldId id="269" r:id="rId16"/>
    <p:sldId id="292" r:id="rId17"/>
    <p:sldId id="724" r:id="rId18"/>
    <p:sldId id="273" r:id="rId19"/>
    <p:sldId id="694" r:id="rId20"/>
    <p:sldId id="282" r:id="rId21"/>
    <p:sldId id="270" r:id="rId22"/>
    <p:sldId id="726" r:id="rId23"/>
    <p:sldId id="728" r:id="rId24"/>
    <p:sldId id="72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F1B"/>
    <a:srgbClr val="993366"/>
    <a:srgbClr val="FF3399"/>
    <a:srgbClr val="FFFF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84571" autoAdjust="0"/>
  </p:normalViewPr>
  <p:slideViewPr>
    <p:cSldViewPr>
      <p:cViewPr varScale="1">
        <p:scale>
          <a:sx n="67" d="100"/>
          <a:sy n="67" d="100"/>
        </p:scale>
        <p:origin x="1896" y="34"/>
      </p:cViewPr>
      <p:guideLst>
        <p:guide orient="horz" pos="2160"/>
        <p:guide pos="2880"/>
      </p:guideLst>
    </p:cSldViewPr>
  </p:slideViewPr>
  <p:notesTextViewPr>
    <p:cViewPr>
      <p:scale>
        <a:sx n="1" d="1"/>
        <a:sy n="1" d="1"/>
      </p:scale>
      <p:origin x="0" y="0"/>
    </p:cViewPr>
  </p:notesTextViewPr>
  <p:sorterViewPr>
    <p:cViewPr>
      <p:scale>
        <a:sx n="80" d="100"/>
        <a:sy n="80" d="100"/>
      </p:scale>
      <p:origin x="0" y="-11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090D20-5B6F-4AD5-9AEF-A79D49E17247}" type="doc">
      <dgm:prSet loTypeId="urn:microsoft.com/office/officeart/2008/layout/RadialCluster" loCatId="cycle" qsTypeId="urn:microsoft.com/office/officeart/2005/8/quickstyle/3d4" qsCatId="3D"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US"/>
        </a:p>
      </dgm:t>
    </dgm:pt>
    <dgm:pt modelId="{B49E537C-BB44-42C7-AF1F-EAE96634F30E}">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3600" b="1" dirty="0">
              <a:solidFill>
                <a:srgbClr val="FFFF00"/>
              </a:solidFill>
            </a:rPr>
            <a:t>Pneumonia</a:t>
          </a:r>
        </a:p>
      </dgm:t>
    </dgm:pt>
    <dgm:pt modelId="{200257DE-22F4-4ED9-A113-EBB606D2F673}" type="parTrans" cxnId="{050ABA71-8681-47B0-BCAD-00F096651841}">
      <dgm:prSet/>
      <dgm:spPr/>
      <dgm:t>
        <a:bodyPr/>
        <a:lstStyle/>
        <a:p>
          <a:endParaRPr lang="en-US"/>
        </a:p>
      </dgm:t>
    </dgm:pt>
    <dgm:pt modelId="{4C892782-24E2-4F84-9E6A-9605BDBB0446}" type="sibTrans" cxnId="{050ABA71-8681-47B0-BCAD-00F096651841}">
      <dgm:prSet/>
      <dgm:spPr/>
      <dgm:t>
        <a:bodyPr/>
        <a:lstStyle/>
        <a:p>
          <a:endParaRPr lang="en-US"/>
        </a:p>
      </dgm:t>
    </dgm:pt>
    <dgm:pt modelId="{9AC3CFE6-A60A-444F-A95E-95EF1E7FD6ED}">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3200" b="1" dirty="0"/>
            <a:t>Bacteria</a:t>
          </a:r>
        </a:p>
      </dgm:t>
    </dgm:pt>
    <dgm:pt modelId="{84EF28FE-8D93-4148-AA39-527977603366}" type="parTrans" cxnId="{1AA2A244-1CF8-45BA-B5BD-240990C11383}">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40000" prstMaterial="metal">
          <a:bevelT w="88900" h="88900"/>
        </a:sp3d>
      </dgm:spPr>
      <dgm:t>
        <a:bodyPr/>
        <a:lstStyle/>
        <a:p>
          <a:endParaRPr lang="en-US"/>
        </a:p>
      </dgm:t>
    </dgm:pt>
    <dgm:pt modelId="{C612E0AF-1837-4008-893D-540467C3A1B4}" type="sibTrans" cxnId="{1AA2A244-1CF8-45BA-B5BD-240990C11383}">
      <dgm:prSet/>
      <dgm:spPr/>
      <dgm:t>
        <a:bodyPr/>
        <a:lstStyle/>
        <a:p>
          <a:endParaRPr lang="en-US"/>
        </a:p>
      </dgm:t>
    </dgm:pt>
    <dgm:pt modelId="{2AFA67D7-1DAD-46E1-ABAB-09BCCAAAB5EB}">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a:t>Fungi</a:t>
          </a:r>
        </a:p>
      </dgm:t>
    </dgm:pt>
    <dgm:pt modelId="{B14863E4-FF0E-45E7-87DA-C8D1575B20A5}" type="parTrans" cxnId="{A6E7AB83-45AD-42BF-99F1-95458B043424}">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40000" prstMaterial="metal">
          <a:bevelT w="88900" h="88900"/>
        </a:sp3d>
      </dgm:spPr>
      <dgm:t>
        <a:bodyPr/>
        <a:lstStyle/>
        <a:p>
          <a:endParaRPr lang="en-US"/>
        </a:p>
      </dgm:t>
    </dgm:pt>
    <dgm:pt modelId="{4832F7AF-D5AD-4221-AC91-689278B1BB8D}" type="sibTrans" cxnId="{A6E7AB83-45AD-42BF-99F1-95458B043424}">
      <dgm:prSet/>
      <dgm:spPr/>
      <dgm:t>
        <a:bodyPr/>
        <a:lstStyle/>
        <a:p>
          <a:endParaRPr lang="en-US"/>
        </a:p>
      </dgm:t>
    </dgm:pt>
    <dgm:pt modelId="{A8BE1650-669F-485F-8BCA-8EBCEB6D12E0}">
      <dgm:prSet phldrT="[Tex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800" b="1" dirty="0"/>
            <a:t>Viruses</a:t>
          </a:r>
        </a:p>
      </dgm:t>
    </dgm:pt>
    <dgm:pt modelId="{5E19A819-D2B6-441B-BDC8-F51071D638EB}" type="parTrans" cxnId="{37C0A918-925B-4259-9FC6-EB41328F047B}">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40000" prstMaterial="metal">
          <a:bevelT w="88900" h="88900"/>
        </a:sp3d>
      </dgm:spPr>
      <dgm:t>
        <a:bodyPr/>
        <a:lstStyle/>
        <a:p>
          <a:endParaRPr lang="en-US"/>
        </a:p>
      </dgm:t>
    </dgm:pt>
    <dgm:pt modelId="{5402CD71-0425-4B29-8950-4A7C674B6EFD}" type="sibTrans" cxnId="{37C0A918-925B-4259-9FC6-EB41328F047B}">
      <dgm:prSet/>
      <dgm:spPr/>
      <dgm:t>
        <a:bodyPr/>
        <a:lstStyle/>
        <a:p>
          <a:endParaRPr lang="en-US"/>
        </a:p>
      </dgm:t>
    </dgm:pt>
    <dgm:pt modelId="{E94868EB-5DE1-4196-9881-B85D20462A73}" type="pres">
      <dgm:prSet presAssocID="{4B090D20-5B6F-4AD5-9AEF-A79D49E17247}" presName="Name0" presStyleCnt="0">
        <dgm:presLayoutVars>
          <dgm:chMax val="1"/>
          <dgm:chPref val="1"/>
          <dgm:dir/>
          <dgm:animOne val="branch"/>
          <dgm:animLvl val="lvl"/>
        </dgm:presLayoutVars>
      </dgm:prSet>
      <dgm:spPr/>
    </dgm:pt>
    <dgm:pt modelId="{FF80C8CE-B7D7-4EC2-9955-BC2A6BB28028}" type="pres">
      <dgm:prSet presAssocID="{B49E537C-BB44-42C7-AF1F-EAE96634F30E}" presName="singleCycl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582472A0-6B9C-4AB9-ACF4-D1EB58492BB4}" type="pres">
      <dgm:prSet presAssocID="{B49E537C-BB44-42C7-AF1F-EAE96634F30E}" presName="singleCenter" presStyleLbl="node1" presStyleIdx="0" presStyleCnt="4" custScaleX="202743" custScaleY="67415" custLinFactNeighborX="187" custLinFactNeighborY="-12781">
        <dgm:presLayoutVars>
          <dgm:chMax val="7"/>
          <dgm:chPref val="7"/>
        </dgm:presLayoutVars>
      </dgm:prSet>
      <dgm:spPr/>
    </dgm:pt>
    <dgm:pt modelId="{F16E37C5-AD6E-442F-962C-F8E8913E23B0}" type="pres">
      <dgm:prSet presAssocID="{84EF28FE-8D93-4148-AA39-527977603366}" presName="Name56" presStyleLbl="parChTrans1D2" presStyleIdx="0" presStyleCnt="3"/>
      <dgm:spPr/>
    </dgm:pt>
    <dgm:pt modelId="{D85CD395-65D6-45DE-9734-610D1F20F497}" type="pres">
      <dgm:prSet presAssocID="{9AC3CFE6-A60A-444F-A95E-95EF1E7FD6ED}" presName="text0" presStyleLbl="node1" presStyleIdx="1" presStyleCnt="4" custScaleX="241938">
        <dgm:presLayoutVars>
          <dgm:bulletEnabled val="1"/>
        </dgm:presLayoutVars>
      </dgm:prSet>
      <dgm:spPr/>
    </dgm:pt>
    <dgm:pt modelId="{BC5F99BF-F3D3-4D59-8AB2-C572FFD48E94}" type="pres">
      <dgm:prSet presAssocID="{B14863E4-FF0E-45E7-87DA-C8D1575B20A5}" presName="Name56" presStyleLbl="parChTrans1D2" presStyleIdx="1" presStyleCnt="3"/>
      <dgm:spPr/>
    </dgm:pt>
    <dgm:pt modelId="{B0611D78-BC89-4D71-B48C-20FD18DAD6AC}" type="pres">
      <dgm:prSet presAssocID="{2AFA67D7-1DAD-46E1-ABAB-09BCCAAAB5EB}" presName="text0" presStyleLbl="node1" presStyleIdx="2" presStyleCnt="4" custScaleX="194988">
        <dgm:presLayoutVars>
          <dgm:bulletEnabled val="1"/>
        </dgm:presLayoutVars>
      </dgm:prSet>
      <dgm:spPr/>
    </dgm:pt>
    <dgm:pt modelId="{429A1289-C421-4FEB-90F4-6A00A37D134D}" type="pres">
      <dgm:prSet presAssocID="{5E19A819-D2B6-441B-BDC8-F51071D638EB}" presName="Name56" presStyleLbl="parChTrans1D2" presStyleIdx="2" presStyleCnt="3"/>
      <dgm:spPr/>
    </dgm:pt>
    <dgm:pt modelId="{D6E07CA9-8901-4E38-93DB-D60BF1179585}" type="pres">
      <dgm:prSet presAssocID="{A8BE1650-669F-485F-8BCA-8EBCEB6D12E0}" presName="text0" presStyleLbl="node1" presStyleIdx="3" presStyleCnt="4" custScaleX="161228">
        <dgm:presLayoutVars>
          <dgm:bulletEnabled val="1"/>
        </dgm:presLayoutVars>
      </dgm:prSet>
      <dgm:spPr/>
    </dgm:pt>
  </dgm:ptLst>
  <dgm:cxnLst>
    <dgm:cxn modelId="{8EEEE406-8F11-48A9-8F08-760532A85BCE}" type="presOf" srcId="{A8BE1650-669F-485F-8BCA-8EBCEB6D12E0}" destId="{D6E07CA9-8901-4E38-93DB-D60BF1179585}" srcOrd="0" destOrd="0" presId="urn:microsoft.com/office/officeart/2008/layout/RadialCluster"/>
    <dgm:cxn modelId="{37C0A918-925B-4259-9FC6-EB41328F047B}" srcId="{B49E537C-BB44-42C7-AF1F-EAE96634F30E}" destId="{A8BE1650-669F-485F-8BCA-8EBCEB6D12E0}" srcOrd="2" destOrd="0" parTransId="{5E19A819-D2B6-441B-BDC8-F51071D638EB}" sibTransId="{5402CD71-0425-4B29-8950-4A7C674B6EFD}"/>
    <dgm:cxn modelId="{680FE161-B1B7-48C2-885C-4EF903A58149}" type="presOf" srcId="{B14863E4-FF0E-45E7-87DA-C8D1575B20A5}" destId="{BC5F99BF-F3D3-4D59-8AB2-C572FFD48E94}" srcOrd="0" destOrd="0" presId="urn:microsoft.com/office/officeart/2008/layout/RadialCluster"/>
    <dgm:cxn modelId="{A055ED61-A4F0-4634-9FDF-0298C0A37D56}" type="presOf" srcId="{9AC3CFE6-A60A-444F-A95E-95EF1E7FD6ED}" destId="{D85CD395-65D6-45DE-9734-610D1F20F497}" srcOrd="0" destOrd="0" presId="urn:microsoft.com/office/officeart/2008/layout/RadialCluster"/>
    <dgm:cxn modelId="{9F2F9744-32E6-4DEB-BFAD-EF3A37AE0FE4}" type="presOf" srcId="{5E19A819-D2B6-441B-BDC8-F51071D638EB}" destId="{429A1289-C421-4FEB-90F4-6A00A37D134D}" srcOrd="0" destOrd="0" presId="urn:microsoft.com/office/officeart/2008/layout/RadialCluster"/>
    <dgm:cxn modelId="{1AA2A244-1CF8-45BA-B5BD-240990C11383}" srcId="{B49E537C-BB44-42C7-AF1F-EAE96634F30E}" destId="{9AC3CFE6-A60A-444F-A95E-95EF1E7FD6ED}" srcOrd="0" destOrd="0" parTransId="{84EF28FE-8D93-4148-AA39-527977603366}" sibTransId="{C612E0AF-1837-4008-893D-540467C3A1B4}"/>
    <dgm:cxn modelId="{050ABA71-8681-47B0-BCAD-00F096651841}" srcId="{4B090D20-5B6F-4AD5-9AEF-A79D49E17247}" destId="{B49E537C-BB44-42C7-AF1F-EAE96634F30E}" srcOrd="0" destOrd="0" parTransId="{200257DE-22F4-4ED9-A113-EBB606D2F673}" sibTransId="{4C892782-24E2-4F84-9E6A-9605BDBB0446}"/>
    <dgm:cxn modelId="{A20A1E80-126A-4A6A-B23E-283E232DB698}" type="presOf" srcId="{84EF28FE-8D93-4148-AA39-527977603366}" destId="{F16E37C5-AD6E-442F-962C-F8E8913E23B0}" srcOrd="0" destOrd="0" presId="urn:microsoft.com/office/officeart/2008/layout/RadialCluster"/>
    <dgm:cxn modelId="{A6E7AB83-45AD-42BF-99F1-95458B043424}" srcId="{B49E537C-BB44-42C7-AF1F-EAE96634F30E}" destId="{2AFA67D7-1DAD-46E1-ABAB-09BCCAAAB5EB}" srcOrd="1" destOrd="0" parTransId="{B14863E4-FF0E-45E7-87DA-C8D1575B20A5}" sibTransId="{4832F7AF-D5AD-4221-AC91-689278B1BB8D}"/>
    <dgm:cxn modelId="{5B093E8F-A377-4632-A6F4-BD4FA42F5943}" type="presOf" srcId="{4B090D20-5B6F-4AD5-9AEF-A79D49E17247}" destId="{E94868EB-5DE1-4196-9881-B85D20462A73}" srcOrd="0" destOrd="0" presId="urn:microsoft.com/office/officeart/2008/layout/RadialCluster"/>
    <dgm:cxn modelId="{34AED0B3-2504-48F9-8E60-D6BBD74391D1}" type="presOf" srcId="{B49E537C-BB44-42C7-AF1F-EAE96634F30E}" destId="{582472A0-6B9C-4AB9-ACF4-D1EB58492BB4}" srcOrd="0" destOrd="0" presId="urn:microsoft.com/office/officeart/2008/layout/RadialCluster"/>
    <dgm:cxn modelId="{B76376F0-24B8-4CFB-83E6-4441BA7D2778}" type="presOf" srcId="{2AFA67D7-1DAD-46E1-ABAB-09BCCAAAB5EB}" destId="{B0611D78-BC89-4D71-B48C-20FD18DAD6AC}" srcOrd="0" destOrd="0" presId="urn:microsoft.com/office/officeart/2008/layout/RadialCluster"/>
    <dgm:cxn modelId="{09401100-B407-4120-BD04-46F71965550A}" type="presParOf" srcId="{E94868EB-5DE1-4196-9881-B85D20462A73}" destId="{FF80C8CE-B7D7-4EC2-9955-BC2A6BB28028}" srcOrd="0" destOrd="0" presId="urn:microsoft.com/office/officeart/2008/layout/RadialCluster"/>
    <dgm:cxn modelId="{D1B213DD-141E-4869-955F-2FF73F2A979D}" type="presParOf" srcId="{FF80C8CE-B7D7-4EC2-9955-BC2A6BB28028}" destId="{582472A0-6B9C-4AB9-ACF4-D1EB58492BB4}" srcOrd="0" destOrd="0" presId="urn:microsoft.com/office/officeart/2008/layout/RadialCluster"/>
    <dgm:cxn modelId="{D5572107-1D07-45D6-A7E8-3D4BC612B0D1}" type="presParOf" srcId="{FF80C8CE-B7D7-4EC2-9955-BC2A6BB28028}" destId="{F16E37C5-AD6E-442F-962C-F8E8913E23B0}" srcOrd="1" destOrd="0" presId="urn:microsoft.com/office/officeart/2008/layout/RadialCluster"/>
    <dgm:cxn modelId="{23B7195D-0899-4AED-A810-8A803A9D8A56}" type="presParOf" srcId="{FF80C8CE-B7D7-4EC2-9955-BC2A6BB28028}" destId="{D85CD395-65D6-45DE-9734-610D1F20F497}" srcOrd="2" destOrd="0" presId="urn:microsoft.com/office/officeart/2008/layout/RadialCluster"/>
    <dgm:cxn modelId="{538A1479-BEAC-4532-864F-97801912E722}" type="presParOf" srcId="{FF80C8CE-B7D7-4EC2-9955-BC2A6BB28028}" destId="{BC5F99BF-F3D3-4D59-8AB2-C572FFD48E94}" srcOrd="3" destOrd="0" presId="urn:microsoft.com/office/officeart/2008/layout/RadialCluster"/>
    <dgm:cxn modelId="{C1D49302-365A-415F-9B32-C92851F1750F}" type="presParOf" srcId="{FF80C8CE-B7D7-4EC2-9955-BC2A6BB28028}" destId="{B0611D78-BC89-4D71-B48C-20FD18DAD6AC}" srcOrd="4" destOrd="0" presId="urn:microsoft.com/office/officeart/2008/layout/RadialCluster"/>
    <dgm:cxn modelId="{D968E064-D16E-4EEF-AF7E-BAF9CCC201C6}" type="presParOf" srcId="{FF80C8CE-B7D7-4EC2-9955-BC2A6BB28028}" destId="{429A1289-C421-4FEB-90F4-6A00A37D134D}" srcOrd="5" destOrd="0" presId="urn:microsoft.com/office/officeart/2008/layout/RadialCluster"/>
    <dgm:cxn modelId="{968BCA66-CE8B-4BC0-8878-2BE540C11A06}" type="presParOf" srcId="{FF80C8CE-B7D7-4EC2-9955-BC2A6BB28028}" destId="{D6E07CA9-8901-4E38-93DB-D60BF1179585}"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472A0-6B9C-4AB9-ACF4-D1EB58492BB4}">
      <dsp:nvSpPr>
        <dsp:cNvPr id="0" name=""/>
        <dsp:cNvSpPr/>
      </dsp:nvSpPr>
      <dsp:spPr>
        <a:xfrm>
          <a:off x="2149633" y="1872218"/>
          <a:ext cx="2873517" cy="955486"/>
        </a:xfrm>
        <a:prstGeom prst="roundRect">
          <a:avLst/>
        </a:prstGeom>
        <a:solidFill>
          <a:schemeClr val="accent1">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rgbClr val="FFFF00"/>
              </a:solidFill>
            </a:rPr>
            <a:t>Pneumonia</a:t>
          </a:r>
        </a:p>
      </dsp:txBody>
      <dsp:txXfrm>
        <a:off x="2196276" y="1918861"/>
        <a:ext cx="2780231" cy="862200"/>
      </dsp:txXfrm>
    </dsp:sp>
    <dsp:sp modelId="{F16E37C5-AD6E-442F-962C-F8E8913E23B0}">
      <dsp:nvSpPr>
        <dsp:cNvPr id="0" name=""/>
        <dsp:cNvSpPr/>
      </dsp:nvSpPr>
      <dsp:spPr>
        <a:xfrm rot="16182728">
          <a:off x="3248079" y="1537990"/>
          <a:ext cx="668464" cy="0"/>
        </a:xfrm>
        <a:custGeom>
          <a:avLst/>
          <a:gdLst/>
          <a:ahLst/>
          <a:cxnLst/>
          <a:rect l="0" t="0" r="0" b="0"/>
          <a:pathLst>
            <a:path>
              <a:moveTo>
                <a:pt x="0" y="0"/>
              </a:moveTo>
              <a:lnTo>
                <a:pt x="668464" y="0"/>
              </a:lnTo>
            </a:path>
          </a:pathLst>
        </a:custGeom>
        <a:no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40000" prstMaterial="metal">
          <a:bevelT w="88900" h="88900"/>
        </a:sp3d>
      </dsp:spPr>
      <dsp:style>
        <a:lnRef idx="2">
          <a:scrgbClr r="0" g="0" b="0"/>
        </a:lnRef>
        <a:fillRef idx="0">
          <a:scrgbClr r="0" g="0" b="0"/>
        </a:fillRef>
        <a:effectRef idx="0">
          <a:scrgbClr r="0" g="0" b="0"/>
        </a:effectRef>
        <a:fontRef idx="minor"/>
      </dsp:style>
    </dsp:sp>
    <dsp:sp modelId="{D85CD395-65D6-45DE-9734-610D1F20F497}">
      <dsp:nvSpPr>
        <dsp:cNvPr id="0" name=""/>
        <dsp:cNvSpPr/>
      </dsp:nvSpPr>
      <dsp:spPr>
        <a:xfrm>
          <a:off x="2429520" y="254157"/>
          <a:ext cx="2297453" cy="949604"/>
        </a:xfrm>
        <a:prstGeom prst="roundRect">
          <a:avLst/>
        </a:prstGeom>
        <a:solidFill>
          <a:schemeClr val="accent1">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t>Bacteria</a:t>
          </a:r>
        </a:p>
      </dsp:txBody>
      <dsp:txXfrm>
        <a:off x="2475876" y="300513"/>
        <a:ext cx="2204741" cy="856892"/>
      </dsp:txXfrm>
    </dsp:sp>
    <dsp:sp modelId="{BC5F99BF-F3D3-4D59-8AB2-C572FFD48E94}">
      <dsp:nvSpPr>
        <dsp:cNvPr id="0" name=""/>
        <dsp:cNvSpPr/>
      </dsp:nvSpPr>
      <dsp:spPr>
        <a:xfrm rot="2473683">
          <a:off x="4001249" y="3174171"/>
          <a:ext cx="1051399" cy="0"/>
        </a:xfrm>
        <a:custGeom>
          <a:avLst/>
          <a:gdLst/>
          <a:ahLst/>
          <a:cxnLst/>
          <a:rect l="0" t="0" r="0" b="0"/>
          <a:pathLst>
            <a:path>
              <a:moveTo>
                <a:pt x="0" y="0"/>
              </a:moveTo>
              <a:lnTo>
                <a:pt x="1051399" y="0"/>
              </a:lnTo>
            </a:path>
          </a:pathLst>
        </a:custGeom>
        <a:no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40000" prstMaterial="metal">
          <a:bevelT w="88900" h="88900"/>
        </a:sp3d>
      </dsp:spPr>
      <dsp:style>
        <a:lnRef idx="2">
          <a:scrgbClr r="0" g="0" b="0"/>
        </a:lnRef>
        <a:fillRef idx="0">
          <a:scrgbClr r="0" g="0" b="0"/>
        </a:fillRef>
        <a:effectRef idx="0">
          <a:scrgbClr r="0" g="0" b="0"/>
        </a:effectRef>
        <a:fontRef idx="minor"/>
      </dsp:style>
    </dsp:sp>
    <dsp:sp modelId="{B0611D78-BC89-4D71-B48C-20FD18DAD6AC}">
      <dsp:nvSpPr>
        <dsp:cNvPr id="0" name=""/>
        <dsp:cNvSpPr/>
      </dsp:nvSpPr>
      <dsp:spPr>
        <a:xfrm>
          <a:off x="4538343" y="3520637"/>
          <a:ext cx="1851614" cy="949604"/>
        </a:xfrm>
        <a:prstGeom prst="roundRect">
          <a:avLst/>
        </a:prstGeom>
        <a:solidFill>
          <a:schemeClr val="accent1">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t>Fungi</a:t>
          </a:r>
        </a:p>
      </dsp:txBody>
      <dsp:txXfrm>
        <a:off x="4584699" y="3566993"/>
        <a:ext cx="1758902" cy="856892"/>
      </dsp:txXfrm>
    </dsp:sp>
    <dsp:sp modelId="{429A1289-C421-4FEB-90F4-6A00A37D134D}">
      <dsp:nvSpPr>
        <dsp:cNvPr id="0" name=""/>
        <dsp:cNvSpPr/>
      </dsp:nvSpPr>
      <dsp:spPr>
        <a:xfrm rot="8341026">
          <a:off x="2109391" y="3174171"/>
          <a:ext cx="1056567" cy="0"/>
        </a:xfrm>
        <a:custGeom>
          <a:avLst/>
          <a:gdLst/>
          <a:ahLst/>
          <a:cxnLst/>
          <a:rect l="0" t="0" r="0" b="0"/>
          <a:pathLst>
            <a:path>
              <a:moveTo>
                <a:pt x="0" y="0"/>
              </a:moveTo>
              <a:lnTo>
                <a:pt x="1056567" y="0"/>
              </a:lnTo>
            </a:path>
          </a:pathLst>
        </a:custGeom>
        <a:noFill/>
        <a:ln w="254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40000" prstMaterial="metal">
          <a:bevelT w="88900" h="88900"/>
        </a:sp3d>
      </dsp:spPr>
      <dsp:style>
        <a:lnRef idx="2">
          <a:scrgbClr r="0" g="0" b="0"/>
        </a:lnRef>
        <a:fillRef idx="0">
          <a:scrgbClr r="0" g="0" b="0"/>
        </a:fillRef>
        <a:effectRef idx="0">
          <a:scrgbClr r="0" g="0" b="0"/>
        </a:effectRef>
        <a:fontRef idx="minor"/>
      </dsp:style>
    </dsp:sp>
    <dsp:sp modelId="{D6E07CA9-8901-4E38-93DB-D60BF1179585}">
      <dsp:nvSpPr>
        <dsp:cNvPr id="0" name=""/>
        <dsp:cNvSpPr/>
      </dsp:nvSpPr>
      <dsp:spPr>
        <a:xfrm>
          <a:off x="926830" y="3520637"/>
          <a:ext cx="1531028" cy="949604"/>
        </a:xfrm>
        <a:prstGeom prst="roundRect">
          <a:avLst/>
        </a:prstGeom>
        <a:solidFill>
          <a:schemeClr val="accent1">
            <a:hueOff val="0"/>
            <a:satOff val="0"/>
            <a:lumOff val="0"/>
            <a:alphaOff val="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en-US" sz="2800" b="1" kern="1200" dirty="0"/>
            <a:t>Viruses</a:t>
          </a:r>
        </a:p>
      </dsp:txBody>
      <dsp:txXfrm>
        <a:off x="973186" y="3566993"/>
        <a:ext cx="1438316" cy="85689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A7DFA7-81BC-41D3-85FB-8A4A3DAC1A22}" type="datetimeFigureOut">
              <a:rPr lang="en-US" smtClean="0"/>
              <a:t>12/15/2023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CC5427-483B-43DF-A435-68B919F94732}" type="slidenum">
              <a:rPr lang="en-US" smtClean="0"/>
              <a:t>‹#›</a:t>
            </a:fld>
            <a:endParaRPr lang="en-US"/>
          </a:p>
        </p:txBody>
      </p:sp>
    </p:spTree>
    <p:extLst>
      <p:ext uri="{BB962C8B-B14F-4D97-AF65-F5344CB8AC3E}">
        <p14:creationId xmlns:p14="http://schemas.microsoft.com/office/powerpoint/2010/main" val="2409465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686FA-D72C-4A9B-8605-1CFCD2D1A74B}" type="datetimeFigureOut">
              <a:rPr lang="en-US" smtClean="0"/>
              <a:t>12/15/2023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91A35E-712C-4993-B924-6320F40AF2B7}" type="slidenum">
              <a:rPr lang="en-US" smtClean="0"/>
              <a:t>‹#›</a:t>
            </a:fld>
            <a:endParaRPr lang="en-US"/>
          </a:p>
        </p:txBody>
      </p:sp>
    </p:spTree>
    <p:extLst>
      <p:ext uri="{BB962C8B-B14F-4D97-AF65-F5344CB8AC3E}">
        <p14:creationId xmlns:p14="http://schemas.microsoft.com/office/powerpoint/2010/main" val="293147225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6891A35E-712C-4993-B924-6320F40AF2B7}" type="slidenum">
              <a:rPr lang="en-US" smtClean="0"/>
              <a:t>1</a:t>
            </a:fld>
            <a:endParaRPr lang="en-US"/>
          </a:p>
        </p:txBody>
      </p:sp>
    </p:spTree>
    <p:extLst>
      <p:ext uri="{BB962C8B-B14F-4D97-AF65-F5344CB8AC3E}">
        <p14:creationId xmlns:p14="http://schemas.microsoft.com/office/powerpoint/2010/main" val="2720799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27D92C-305D-4505-994E-B1D58726CDB8}" type="slidenum">
              <a:rPr lang="en-US" smtClean="0"/>
              <a:pPr>
                <a:defRPr/>
              </a:pPr>
              <a:t>10</a:t>
            </a:fld>
            <a:endParaRPr lang="en-US"/>
          </a:p>
        </p:txBody>
      </p:sp>
    </p:spTree>
    <p:extLst>
      <p:ext uri="{BB962C8B-B14F-4D97-AF65-F5344CB8AC3E}">
        <p14:creationId xmlns:p14="http://schemas.microsoft.com/office/powerpoint/2010/main" val="3314248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11</a:t>
            </a:fld>
            <a:endParaRPr lang="en-US"/>
          </a:p>
        </p:txBody>
      </p:sp>
    </p:spTree>
    <p:extLst>
      <p:ext uri="{BB962C8B-B14F-4D97-AF65-F5344CB8AC3E}">
        <p14:creationId xmlns:p14="http://schemas.microsoft.com/office/powerpoint/2010/main" val="2717986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12</a:t>
            </a:fld>
            <a:endParaRPr lang="en-US"/>
          </a:p>
        </p:txBody>
      </p:sp>
    </p:spTree>
    <p:extLst>
      <p:ext uri="{BB962C8B-B14F-4D97-AF65-F5344CB8AC3E}">
        <p14:creationId xmlns:p14="http://schemas.microsoft.com/office/powerpoint/2010/main" val="2396691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13</a:t>
            </a:fld>
            <a:endParaRPr lang="en-US"/>
          </a:p>
        </p:txBody>
      </p:sp>
    </p:spTree>
    <p:extLst>
      <p:ext uri="{BB962C8B-B14F-4D97-AF65-F5344CB8AC3E}">
        <p14:creationId xmlns:p14="http://schemas.microsoft.com/office/powerpoint/2010/main" val="2396691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14</a:t>
            </a:fld>
            <a:endParaRPr lang="en-US"/>
          </a:p>
        </p:txBody>
      </p:sp>
    </p:spTree>
    <p:extLst>
      <p:ext uri="{BB962C8B-B14F-4D97-AF65-F5344CB8AC3E}">
        <p14:creationId xmlns:p14="http://schemas.microsoft.com/office/powerpoint/2010/main" val="2396691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15</a:t>
            </a:fld>
            <a:endParaRPr lang="en-US"/>
          </a:p>
        </p:txBody>
      </p:sp>
    </p:spTree>
    <p:extLst>
      <p:ext uri="{BB962C8B-B14F-4D97-AF65-F5344CB8AC3E}">
        <p14:creationId xmlns:p14="http://schemas.microsoft.com/office/powerpoint/2010/main" val="2396691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27D92C-305D-4505-994E-B1D58726CDB8}" type="slidenum">
              <a:rPr lang="en-US" smtClean="0"/>
              <a:pPr>
                <a:defRPr/>
              </a:pPr>
              <a:t>16</a:t>
            </a:fld>
            <a:endParaRPr lang="en-US"/>
          </a:p>
        </p:txBody>
      </p:sp>
    </p:spTree>
    <p:extLst>
      <p:ext uri="{BB962C8B-B14F-4D97-AF65-F5344CB8AC3E}">
        <p14:creationId xmlns:p14="http://schemas.microsoft.com/office/powerpoint/2010/main" val="1763335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17</a:t>
            </a:fld>
            <a:endParaRPr lang="en-US"/>
          </a:p>
        </p:txBody>
      </p:sp>
    </p:spTree>
    <p:extLst>
      <p:ext uri="{BB962C8B-B14F-4D97-AF65-F5344CB8AC3E}">
        <p14:creationId xmlns:p14="http://schemas.microsoft.com/office/powerpoint/2010/main" val="908057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rgbClr val="FFFFFF"/>
                </a:solidFill>
                <a:effectLst/>
                <a:latin typeface="Calibri" pitchFamily="34" charset="0"/>
                <a:ea typeface="ＭＳ Ｐゴシック" pitchFamily="34" charset="-128"/>
              </a:rPr>
              <a:t>Target Individuals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endParaRP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Age 50 years and older without history of pneumococcal vaccination</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Adults &lt;50 years old with:</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Chronic lung disease (including bronchial asthma, tuberculosis)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Chronic cardiovascular/renal/liver diseases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Diabetes mellitus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Alcoholism</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Cochlear implants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CSF fluid leaks</a:t>
            </a:r>
          </a:p>
          <a:p>
            <a:pPr marL="742950" marR="0" lvl="1" indent="-285750" algn="l" defTabSz="457200" rtl="0" eaLnBrk="1" fontAlgn="base" latinLnBrk="0" hangingPunct="1">
              <a:lnSpc>
                <a:spcPct val="100000"/>
              </a:lnSpc>
              <a:spcBef>
                <a:spcPct val="0"/>
              </a:spcBef>
              <a:spcAft>
                <a:spcPct val="0"/>
              </a:spcAft>
              <a:buClrTx/>
              <a:buSzTx/>
              <a:buFont typeface="Courier New" pitchFamily="49" charset="0"/>
              <a:buChar char="o"/>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Immunocompromised conditions:</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Functional and anatomic asplenia</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Leukemia and lymphomas</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Generalized malignancy</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Transplants</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Chemo/radiation therapy</a:t>
            </a:r>
          </a:p>
          <a:p>
            <a:pPr marL="1200150" marR="0" lvl="2" indent="-28575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HIV/AIDS</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Residents of nursing homes or long-term care facilities</a:t>
            </a:r>
          </a:p>
          <a:p>
            <a:pPr marL="0" marR="0" lvl="0" indent="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altLang="en-US" sz="1400" b="0" i="0" u="none" strike="noStrike" cap="none" normalizeH="0" baseline="0" dirty="0">
                <a:ln>
                  <a:noFill/>
                </a:ln>
                <a:solidFill>
                  <a:srgbClr val="4A452A"/>
                </a:solidFill>
                <a:effectLst/>
                <a:latin typeface="Calibri" pitchFamily="34" charset="0"/>
                <a:ea typeface="ＭＳ Ｐゴシック" pitchFamily="34" charset="-128"/>
              </a:rPr>
              <a:t>Smokers</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18</a:t>
            </a:fld>
            <a:endParaRPr lang="en-US"/>
          </a:p>
        </p:txBody>
      </p:sp>
    </p:spTree>
    <p:extLst>
      <p:ext uri="{BB962C8B-B14F-4D97-AF65-F5344CB8AC3E}">
        <p14:creationId xmlns:p14="http://schemas.microsoft.com/office/powerpoint/2010/main" val="3473220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19</a:t>
            </a:fld>
            <a:endParaRPr lang="en-US"/>
          </a:p>
        </p:txBody>
      </p:sp>
    </p:spTree>
    <p:extLst>
      <p:ext uri="{BB962C8B-B14F-4D97-AF65-F5344CB8AC3E}">
        <p14:creationId xmlns:p14="http://schemas.microsoft.com/office/powerpoint/2010/main" val="90805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6891A35E-712C-4993-B924-6320F40AF2B7}" type="slidenum">
              <a:rPr lang="en-US" smtClean="0"/>
              <a:t>2</a:t>
            </a:fld>
            <a:endParaRPr lang="en-US"/>
          </a:p>
        </p:txBody>
      </p:sp>
    </p:spTree>
    <p:extLst>
      <p:ext uri="{BB962C8B-B14F-4D97-AF65-F5344CB8AC3E}">
        <p14:creationId xmlns:p14="http://schemas.microsoft.com/office/powerpoint/2010/main" val="195605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20</a:t>
            </a:fld>
            <a:endParaRPr lang="en-US"/>
          </a:p>
        </p:txBody>
      </p:sp>
    </p:spTree>
    <p:extLst>
      <p:ext uri="{BB962C8B-B14F-4D97-AF65-F5344CB8AC3E}">
        <p14:creationId xmlns:p14="http://schemas.microsoft.com/office/powerpoint/2010/main" val="908057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6891A35E-712C-4993-B924-6320F40AF2B7}" type="slidenum">
              <a:rPr lang="en-US" smtClean="0"/>
              <a:t>21</a:t>
            </a:fld>
            <a:endParaRPr lang="en-US"/>
          </a:p>
        </p:txBody>
      </p:sp>
    </p:spTree>
    <p:extLst>
      <p:ext uri="{BB962C8B-B14F-4D97-AF65-F5344CB8AC3E}">
        <p14:creationId xmlns:p14="http://schemas.microsoft.com/office/powerpoint/2010/main" val="2655934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6891A35E-712C-4993-B924-6320F40AF2B7}" type="slidenum">
              <a:rPr lang="en-US" smtClean="0"/>
              <a:t>22</a:t>
            </a:fld>
            <a:endParaRPr lang="en-US"/>
          </a:p>
        </p:txBody>
      </p:sp>
    </p:spTree>
    <p:extLst>
      <p:ext uri="{BB962C8B-B14F-4D97-AF65-F5344CB8AC3E}">
        <p14:creationId xmlns:p14="http://schemas.microsoft.com/office/powerpoint/2010/main" val="1230429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6891A35E-712C-4993-B924-6320F40AF2B7}" type="slidenum">
              <a:rPr lang="en-US" smtClean="0"/>
              <a:t>23</a:t>
            </a:fld>
            <a:endParaRPr lang="en-US"/>
          </a:p>
        </p:txBody>
      </p:sp>
    </p:spTree>
    <p:extLst>
      <p:ext uri="{BB962C8B-B14F-4D97-AF65-F5344CB8AC3E}">
        <p14:creationId xmlns:p14="http://schemas.microsoft.com/office/powerpoint/2010/main" val="1640967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6891A35E-712C-4993-B924-6320F40AF2B7}" type="slidenum">
              <a:rPr lang="en-US" smtClean="0"/>
              <a:t>3</a:t>
            </a:fld>
            <a:endParaRPr lang="en-US"/>
          </a:p>
        </p:txBody>
      </p:sp>
    </p:spTree>
    <p:extLst>
      <p:ext uri="{BB962C8B-B14F-4D97-AF65-F5344CB8AC3E}">
        <p14:creationId xmlns:p14="http://schemas.microsoft.com/office/powerpoint/2010/main" val="65354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Out of 514,745 deaths registered in 2013, more than 81 percent (433,375) were attributed to the top ten leading causes of death for the year. Deaths from all other causes comprised less than 20 percent of total deaths or 97,905 cases. More than one in every five deaths was caused by Diseases of the Heart making it the number one leading cause of death. Diseases of the Heart remained to be the first with 118,740 deaths. It recorded a 22.3 percent share from total deaths.</a:t>
            </a:r>
          </a:p>
          <a:p>
            <a:r>
              <a:rPr lang="en-US" sz="1200" b="0" i="0" kern="1200" dirty="0">
                <a:solidFill>
                  <a:schemeClr val="tx1"/>
                </a:solidFill>
                <a:effectLst/>
                <a:latin typeface="+mn-lt"/>
                <a:ea typeface="+mn-ea"/>
                <a:cs typeface="+mn-cs"/>
              </a:rPr>
              <a:t>Diseases of the Heart had been consistently the number one cause of death for several years now. The 2013 number of deaths from this condition is 6,159 deaths (5.4%) higher than what was reported in 2012 which had 112,581 deaths. This year’s number of deaths from Diseases of the heart comprised 22.3 percent of total deaths. More males than females die from this cause. Out of 118,740 cases reported, 66,612 or 56 percent were males and 52,128 or 44 percent were females. Thus, the death sex ratio for Diseases of the Heart was 1.28 or 129 males in every 100 females.</a:t>
            </a:r>
          </a:p>
          <a:p>
            <a:r>
              <a:rPr lang="en-US" sz="1200" b="0" i="0" kern="1200" dirty="0">
                <a:solidFill>
                  <a:schemeClr val="tx1"/>
                </a:solidFill>
                <a:effectLst/>
                <a:latin typeface="+mn-lt"/>
                <a:ea typeface="+mn-ea"/>
                <a:cs typeface="+mn-cs"/>
              </a:rPr>
              <a:t>The next three diseases in the list which remained in their respective rankings for the past four years already were, Diseases of the Vascular System (68,325; 12.9%), Malignant Neoplasm (53,601; 10.1%) and Pneumonia (53,101; 10.0%).</a:t>
            </a:r>
          </a:p>
          <a:p>
            <a:endParaRPr lang="en-US" dirty="0"/>
          </a:p>
          <a:p>
            <a:r>
              <a:rPr lang="en-US" dirty="0"/>
              <a:t>http://www.doh.gov.ph/mortality</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AD5A08-3110-40B0-8A20-2B11BFE26A5D}" type="slidenum">
              <a:rPr lang="en-US" smtClean="0"/>
              <a:t>4</a:t>
            </a:fld>
            <a:endParaRPr lang="en-US"/>
          </a:p>
        </p:txBody>
      </p:sp>
    </p:spTree>
    <p:extLst>
      <p:ext uri="{BB962C8B-B14F-4D97-AF65-F5344CB8AC3E}">
        <p14:creationId xmlns:p14="http://schemas.microsoft.com/office/powerpoint/2010/main" val="3449199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http://diseasespictures.com/wp-content/uploads/2014/03/Pneumonia.png</a:t>
            </a:r>
          </a:p>
          <a:p>
            <a:r>
              <a:rPr lang="en-US" dirty="0"/>
              <a:t>https://upload.wikimedia.org/wikipedia/commons/thumb/9/9f/Illu_conducting_passages.svg/1200px-Illu_conducting_passages.svg.png</a:t>
            </a:r>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2C1786-3E9C-4F2E-9DFF-FAFB46E5124A}" type="slidenum">
              <a:rPr lang="en-US" smtClean="0"/>
              <a:t>5</a:t>
            </a:fld>
            <a:endParaRPr lang="en-US"/>
          </a:p>
        </p:txBody>
      </p:sp>
    </p:spTree>
    <p:extLst>
      <p:ext uri="{BB962C8B-B14F-4D97-AF65-F5344CB8AC3E}">
        <p14:creationId xmlns:p14="http://schemas.microsoft.com/office/powerpoint/2010/main" val="376397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a:t>
            </a:r>
            <a:r>
              <a:rPr lang="en-US" baseline="0" dirty="0"/>
              <a:t> causative agents of pneumonia</a:t>
            </a:r>
            <a:endParaRPr lang="en-US" dirty="0"/>
          </a:p>
          <a:p>
            <a:r>
              <a:rPr lang="en-US" dirty="0"/>
              <a:t>Bacteria:  Streptococcus pneumoniae,</a:t>
            </a:r>
            <a:r>
              <a:rPr lang="en-US" baseline="0" dirty="0"/>
              <a:t> </a:t>
            </a:r>
            <a:r>
              <a:rPr lang="en-US" baseline="0" dirty="0" err="1"/>
              <a:t>haemophilus</a:t>
            </a:r>
            <a:r>
              <a:rPr lang="en-US" baseline="0" dirty="0"/>
              <a:t> influenza</a:t>
            </a:r>
          </a:p>
          <a:p>
            <a:r>
              <a:rPr lang="en-US" baseline="0" dirty="0"/>
              <a:t>Viral: respiratory syncytial virus</a:t>
            </a:r>
          </a:p>
          <a:p>
            <a:r>
              <a:rPr lang="en-US" baseline="0" dirty="0"/>
              <a:t>Pneumocystis </a:t>
            </a:r>
            <a:r>
              <a:rPr lang="en-US" baseline="0" dirty="0" err="1"/>
              <a:t>carinii</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27D92C-305D-4505-994E-B1D58726CDB8}" type="slidenum">
              <a:rPr lang="en-US" smtClean="0"/>
              <a:pPr>
                <a:defRPr/>
              </a:pPr>
              <a:t>6</a:t>
            </a:fld>
            <a:endParaRPr lang="en-US"/>
          </a:p>
        </p:txBody>
      </p:sp>
    </p:spTree>
    <p:extLst>
      <p:ext uri="{BB962C8B-B14F-4D97-AF65-F5344CB8AC3E}">
        <p14:creationId xmlns:p14="http://schemas.microsoft.com/office/powerpoint/2010/main" val="464155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various</a:t>
            </a:r>
            <a:r>
              <a:rPr lang="en-US" baseline="0" dirty="0"/>
              <a:t> diseases that can be a manifestation of infection with the bacteria called </a:t>
            </a:r>
            <a:r>
              <a:rPr lang="en-US" baseline="0" dirty="0" err="1"/>
              <a:t>streptococcu</a:t>
            </a:r>
            <a:r>
              <a:rPr lang="en-US" baseline="0" dirty="0"/>
              <a:t> </a:t>
            </a:r>
            <a:r>
              <a:rPr lang="en-US" baseline="0" dirty="0" err="1"/>
              <a:t>pneumoniae</a:t>
            </a:r>
            <a:r>
              <a:rPr lang="en-US" baseline="0" dirty="0"/>
              <a:t>.</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27D92C-305D-4505-994E-B1D58726CDB8}" type="slidenum">
              <a:rPr lang="en-US" smtClean="0"/>
              <a:pPr>
                <a:defRPr/>
              </a:pPr>
              <a:t>7</a:t>
            </a:fld>
            <a:endParaRPr lang="en-US"/>
          </a:p>
        </p:txBody>
      </p:sp>
    </p:spTree>
    <p:extLst>
      <p:ext uri="{BB962C8B-B14F-4D97-AF65-F5344CB8AC3E}">
        <p14:creationId xmlns:p14="http://schemas.microsoft.com/office/powerpoint/2010/main" val="295156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27D92C-305D-4505-994E-B1D58726CDB8}" type="slidenum">
              <a:rPr lang="en-US" smtClean="0"/>
              <a:pPr>
                <a:defRPr/>
              </a:pPr>
              <a:t>8</a:t>
            </a:fld>
            <a:endParaRPr lang="en-US"/>
          </a:p>
        </p:txBody>
      </p:sp>
    </p:spTree>
    <p:extLst>
      <p:ext uri="{BB962C8B-B14F-4D97-AF65-F5344CB8AC3E}">
        <p14:creationId xmlns:p14="http://schemas.microsoft.com/office/powerpoint/2010/main" val="3314248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other end of the spectrum, there are the elderly, whose age makes</a:t>
            </a:r>
            <a:r>
              <a:rPr lang="en-US" baseline="0" dirty="0"/>
              <a:t> them at risk for pneumonia because of the decreased immune response system…. Even in the absence of other co-morbid conditions. </a:t>
            </a:r>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27D92C-305D-4505-994E-B1D58726CDB8}" type="slidenum">
              <a:rPr lang="en-US" smtClean="0"/>
              <a:pPr>
                <a:defRPr/>
              </a:pPr>
              <a:t>9</a:t>
            </a:fld>
            <a:endParaRPr lang="en-US"/>
          </a:p>
        </p:txBody>
      </p:sp>
    </p:spTree>
    <p:extLst>
      <p:ext uri="{BB962C8B-B14F-4D97-AF65-F5344CB8AC3E}">
        <p14:creationId xmlns:p14="http://schemas.microsoft.com/office/powerpoint/2010/main" val="290699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67D75F4-6F7A-42FF-80E9-9B6AB5B71E52}"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C98D7-1C32-4A8D-805D-D7AAC877B682}" type="slidenum">
              <a:rPr lang="en-US" smtClean="0"/>
              <a:t>‹#›</a:t>
            </a:fld>
            <a:endParaRPr lang="en-US"/>
          </a:p>
        </p:txBody>
      </p:sp>
    </p:spTree>
    <p:extLst>
      <p:ext uri="{BB962C8B-B14F-4D97-AF65-F5344CB8AC3E}">
        <p14:creationId xmlns:p14="http://schemas.microsoft.com/office/powerpoint/2010/main" val="3020495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7D75F4-6F7A-42FF-80E9-9B6AB5B71E52}"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C98D7-1C32-4A8D-805D-D7AAC877B682}" type="slidenum">
              <a:rPr lang="en-US" smtClean="0"/>
              <a:t>‹#›</a:t>
            </a:fld>
            <a:endParaRPr lang="en-US"/>
          </a:p>
        </p:txBody>
      </p:sp>
    </p:spTree>
    <p:extLst>
      <p:ext uri="{BB962C8B-B14F-4D97-AF65-F5344CB8AC3E}">
        <p14:creationId xmlns:p14="http://schemas.microsoft.com/office/powerpoint/2010/main" val="186900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7D75F4-6F7A-42FF-80E9-9B6AB5B71E52}"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C98D7-1C32-4A8D-805D-D7AAC877B682}" type="slidenum">
              <a:rPr lang="en-US" smtClean="0"/>
              <a:t>‹#›</a:t>
            </a:fld>
            <a:endParaRPr lang="en-US"/>
          </a:p>
        </p:txBody>
      </p:sp>
    </p:spTree>
    <p:extLst>
      <p:ext uri="{BB962C8B-B14F-4D97-AF65-F5344CB8AC3E}">
        <p14:creationId xmlns:p14="http://schemas.microsoft.com/office/powerpoint/2010/main" val="1671021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
        <p:cNvGrpSpPr/>
        <p:nvPr/>
      </p:nvGrpSpPr>
      <p:grpSpPr>
        <a:xfrm>
          <a:off x="0" y="0"/>
          <a:ext cx="0" cy="0"/>
          <a:chOff x="0" y="0"/>
          <a:chExt cx="0" cy="0"/>
        </a:xfrm>
      </p:grpSpPr>
      <p:sp>
        <p:nvSpPr>
          <p:cNvPr id="9" name="Picture Placeholder 2"/>
          <p:cNvSpPr>
            <a:spLocks noGrp="1"/>
          </p:cNvSpPr>
          <p:nvPr>
            <p:ph type="pic" idx="14"/>
          </p:nvPr>
        </p:nvSpPr>
        <p:spPr>
          <a:xfrm rot="21346724">
            <a:off x="436037" y="494284"/>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2" name="Title 1"/>
          <p:cNvSpPr>
            <a:spLocks noGrp="1"/>
          </p:cNvSpPr>
          <p:nvPr>
            <p:ph type="title"/>
          </p:nvPr>
        </p:nvSpPr>
        <p:spPr>
          <a:xfrm>
            <a:off x="632011" y="4329953"/>
            <a:ext cx="7907151" cy="927847"/>
          </a:xfrm>
        </p:spPr>
        <p:txBody>
          <a:bodyPr anchor="b">
            <a:noAutofit/>
          </a:bodyPr>
          <a:lstStyle>
            <a:lvl1pPr algn="l">
              <a:defRPr sz="3600"/>
            </a:lvl1pPr>
          </a:lstStyle>
          <a:p>
            <a:r>
              <a:rPr lang="en-US"/>
              <a:t>Click to edit Master title style</a:t>
            </a:r>
            <a:endParaRPr/>
          </a:p>
        </p:txBody>
      </p:sp>
      <p:sp>
        <p:nvSpPr>
          <p:cNvPr id="7" name="Text Placeholder 6"/>
          <p:cNvSpPr>
            <a:spLocks noGrp="1"/>
          </p:cNvSpPr>
          <p:nvPr>
            <p:ph type="body" sz="quarter" idx="13"/>
          </p:nvPr>
        </p:nvSpPr>
        <p:spPr>
          <a:xfrm>
            <a:off x="634196" y="5257800"/>
            <a:ext cx="7904950" cy="990600"/>
          </a:xfrm>
        </p:spPr>
        <p:txBody>
          <a:bodyPr/>
          <a:lstStyle>
            <a:lvl1pPr marL="0" indent="0">
              <a:buNone/>
              <a:defRPr sz="1800"/>
            </a:lvl1pPr>
            <a:lvl2pPr marL="0" indent="0">
              <a:buNone/>
              <a:defRPr sz="1800"/>
            </a:lvl2pPr>
            <a:lvl3pPr marL="0" indent="0">
              <a:buNone/>
              <a:defRPr sz="1800"/>
            </a:lvl3pPr>
            <a:lvl4pPr marL="0" indent="0">
              <a:buNone/>
              <a:defRPr sz="1800"/>
            </a:lvl4pPr>
            <a:lvl5pPr marL="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icture Placeholder 2"/>
          <p:cNvSpPr>
            <a:spLocks noGrp="1"/>
          </p:cNvSpPr>
          <p:nvPr>
            <p:ph type="pic" idx="1"/>
          </p:nvPr>
        </p:nvSpPr>
        <p:spPr>
          <a:xfrm rot="152337">
            <a:off x="4118577" y="735553"/>
            <a:ext cx="4663440" cy="3030003"/>
          </a:xfrm>
          <a:prstGeom prst="rect">
            <a:avLst/>
          </a:prstGeom>
          <a:noFill/>
          <a:ln w="177800" cap="sq">
            <a:solidFill>
              <a:schemeClr val="tx1"/>
            </a:solidFill>
            <a:miter lim="800000"/>
          </a:ln>
          <a:effectLst>
            <a:outerShdw blurRad="50800" dist="38100" dir="2700000" algn="tl"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noProof="0"/>
          </a:p>
        </p:txBody>
      </p:sp>
      <p:sp>
        <p:nvSpPr>
          <p:cNvPr id="6" name="Date Placeholder 2"/>
          <p:cNvSpPr>
            <a:spLocks noGrp="1"/>
          </p:cNvSpPr>
          <p:nvPr>
            <p:ph type="dt" sz="half" idx="15"/>
          </p:nvPr>
        </p:nvSpPr>
        <p:spPr>
          <a:xfrm>
            <a:off x="457200" y="6275388"/>
            <a:ext cx="1600200" cy="365125"/>
          </a:xfrm>
          <a:prstGeom prst="rect">
            <a:avLst/>
          </a:prstGeom>
        </p:spPr>
        <p:txBody>
          <a:bodyPr/>
          <a:lstStyle>
            <a:lvl1pPr fontAlgn="auto">
              <a:spcBef>
                <a:spcPts val="0"/>
              </a:spcBef>
              <a:spcAft>
                <a:spcPts val="0"/>
              </a:spcAft>
              <a:defRPr>
                <a:latin typeface="+mn-lt"/>
                <a:cs typeface="+mn-cs"/>
              </a:defRPr>
            </a:lvl1pPr>
          </a:lstStyle>
          <a:p>
            <a:pPr>
              <a:defRPr/>
            </a:pPr>
            <a:fld id="{97D013D0-9011-41DE-BE88-EA691E148D8C}" type="datetimeFigureOut">
              <a:rPr lang="en-US"/>
              <a:pPr>
                <a:defRPr/>
              </a:pPr>
              <a:t>12/15/2023</a:t>
            </a:fld>
            <a:endParaRPr lang="en-US"/>
          </a:p>
        </p:txBody>
      </p:sp>
      <p:sp>
        <p:nvSpPr>
          <p:cNvPr id="10" name="Footer Placeholder 3"/>
          <p:cNvSpPr>
            <a:spLocks noGrp="1"/>
          </p:cNvSpPr>
          <p:nvPr>
            <p:ph type="ftr" sz="quarter" idx="16"/>
          </p:nvPr>
        </p:nvSpPr>
        <p:spPr>
          <a:xfrm>
            <a:off x="2205038" y="6275388"/>
            <a:ext cx="5643562"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1" name="Slide Number Placeholder 4"/>
          <p:cNvSpPr>
            <a:spLocks noGrp="1"/>
          </p:cNvSpPr>
          <p:nvPr>
            <p:ph type="sldNum" sz="quarter" idx="17"/>
          </p:nvPr>
        </p:nvSpPr>
        <p:spPr/>
        <p:txBody>
          <a:bodyPr/>
          <a:lstStyle>
            <a:lvl1pPr>
              <a:defRPr/>
            </a:lvl1pPr>
          </a:lstStyle>
          <a:p>
            <a:pPr>
              <a:defRPr/>
            </a:pPr>
            <a:fld id="{CAEA49F9-5242-40BC-AA65-6720411EA604}" type="slidenum">
              <a:rPr lang="en-US"/>
              <a:pPr>
                <a:defRPr/>
              </a:pPr>
              <a:t>‹#›</a:t>
            </a:fld>
            <a:endParaRPr lang="en-US"/>
          </a:p>
        </p:txBody>
      </p:sp>
    </p:spTree>
    <p:extLst>
      <p:ext uri="{BB962C8B-B14F-4D97-AF65-F5344CB8AC3E}">
        <p14:creationId xmlns:p14="http://schemas.microsoft.com/office/powerpoint/2010/main" val="3695863490"/>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7D75F4-6F7A-42FF-80E9-9B6AB5B71E52}"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C98D7-1C32-4A8D-805D-D7AAC877B682}" type="slidenum">
              <a:rPr lang="en-US" smtClean="0"/>
              <a:t>‹#›</a:t>
            </a:fld>
            <a:endParaRPr lang="en-US"/>
          </a:p>
        </p:txBody>
      </p:sp>
    </p:spTree>
    <p:extLst>
      <p:ext uri="{BB962C8B-B14F-4D97-AF65-F5344CB8AC3E}">
        <p14:creationId xmlns:p14="http://schemas.microsoft.com/office/powerpoint/2010/main" val="117045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7D75F4-6F7A-42FF-80E9-9B6AB5B71E52}"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C98D7-1C32-4A8D-805D-D7AAC877B682}" type="slidenum">
              <a:rPr lang="en-US" smtClean="0"/>
              <a:t>‹#›</a:t>
            </a:fld>
            <a:endParaRPr lang="en-US"/>
          </a:p>
        </p:txBody>
      </p:sp>
    </p:spTree>
    <p:extLst>
      <p:ext uri="{BB962C8B-B14F-4D97-AF65-F5344CB8AC3E}">
        <p14:creationId xmlns:p14="http://schemas.microsoft.com/office/powerpoint/2010/main" val="337070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7D75F4-6F7A-42FF-80E9-9B6AB5B71E52}"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C98D7-1C32-4A8D-805D-D7AAC877B682}" type="slidenum">
              <a:rPr lang="en-US" smtClean="0"/>
              <a:t>‹#›</a:t>
            </a:fld>
            <a:endParaRPr lang="en-US"/>
          </a:p>
        </p:txBody>
      </p:sp>
    </p:spTree>
    <p:extLst>
      <p:ext uri="{BB962C8B-B14F-4D97-AF65-F5344CB8AC3E}">
        <p14:creationId xmlns:p14="http://schemas.microsoft.com/office/powerpoint/2010/main" val="129786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7D75F4-6F7A-42FF-80E9-9B6AB5B71E52}"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4C98D7-1C32-4A8D-805D-D7AAC877B682}" type="slidenum">
              <a:rPr lang="en-US" smtClean="0"/>
              <a:t>‹#›</a:t>
            </a:fld>
            <a:endParaRPr lang="en-US"/>
          </a:p>
        </p:txBody>
      </p:sp>
    </p:spTree>
    <p:extLst>
      <p:ext uri="{BB962C8B-B14F-4D97-AF65-F5344CB8AC3E}">
        <p14:creationId xmlns:p14="http://schemas.microsoft.com/office/powerpoint/2010/main" val="201407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7D75F4-6F7A-42FF-80E9-9B6AB5B71E52}"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4C98D7-1C32-4A8D-805D-D7AAC877B682}" type="slidenum">
              <a:rPr lang="en-US" smtClean="0"/>
              <a:t>‹#›</a:t>
            </a:fld>
            <a:endParaRPr lang="en-US"/>
          </a:p>
        </p:txBody>
      </p:sp>
    </p:spTree>
    <p:extLst>
      <p:ext uri="{BB962C8B-B14F-4D97-AF65-F5344CB8AC3E}">
        <p14:creationId xmlns:p14="http://schemas.microsoft.com/office/powerpoint/2010/main" val="296799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7D75F4-6F7A-42FF-80E9-9B6AB5B71E52}" type="datetimeFigureOut">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4C98D7-1C32-4A8D-805D-D7AAC877B682}" type="slidenum">
              <a:rPr lang="en-US" smtClean="0"/>
              <a:t>‹#›</a:t>
            </a:fld>
            <a:endParaRPr lang="en-US"/>
          </a:p>
        </p:txBody>
      </p:sp>
    </p:spTree>
    <p:extLst>
      <p:ext uri="{BB962C8B-B14F-4D97-AF65-F5344CB8AC3E}">
        <p14:creationId xmlns:p14="http://schemas.microsoft.com/office/powerpoint/2010/main" val="2874852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D75F4-6F7A-42FF-80E9-9B6AB5B71E52}"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C98D7-1C32-4A8D-805D-D7AAC877B682}" type="slidenum">
              <a:rPr lang="en-US" smtClean="0"/>
              <a:t>‹#›</a:t>
            </a:fld>
            <a:endParaRPr lang="en-US"/>
          </a:p>
        </p:txBody>
      </p:sp>
    </p:spTree>
    <p:extLst>
      <p:ext uri="{BB962C8B-B14F-4D97-AF65-F5344CB8AC3E}">
        <p14:creationId xmlns:p14="http://schemas.microsoft.com/office/powerpoint/2010/main" val="3755195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7D75F4-6F7A-42FF-80E9-9B6AB5B71E52}"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4C98D7-1C32-4A8D-805D-D7AAC877B682}" type="slidenum">
              <a:rPr lang="en-US" smtClean="0"/>
              <a:t>‹#›</a:t>
            </a:fld>
            <a:endParaRPr lang="en-US"/>
          </a:p>
        </p:txBody>
      </p:sp>
    </p:spTree>
    <p:extLst>
      <p:ext uri="{BB962C8B-B14F-4D97-AF65-F5344CB8AC3E}">
        <p14:creationId xmlns:p14="http://schemas.microsoft.com/office/powerpoint/2010/main" val="270596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D75F4-6F7A-42FF-80E9-9B6AB5B71E52}" type="datetimeFigureOut">
              <a:rPr lang="en-US" smtClean="0"/>
              <a:t>12/15/2023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4C98D7-1C32-4A8D-805D-D7AAC877B682}" type="slidenum">
              <a:rPr lang="en-US" smtClean="0"/>
              <a:t>‹#›</a:t>
            </a:fld>
            <a:endParaRPr lang="en-US"/>
          </a:p>
        </p:txBody>
      </p:sp>
    </p:spTree>
    <p:extLst>
      <p:ext uri="{BB962C8B-B14F-4D97-AF65-F5344CB8AC3E}">
        <p14:creationId xmlns:p14="http://schemas.microsoft.com/office/powerpoint/2010/main" val="719056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g"/><Relationship Id="rId7"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jpg"/><Relationship Id="rId4" Type="http://schemas.openxmlformats.org/officeDocument/2006/relationships/image" Target="../media/image3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pngall.com/home-png"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40.jpe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gif"/><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pngall.com/home-png"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49E6-CA9D-40A7-8F42-DB5F930D7049}"/>
              </a:ext>
            </a:extLst>
          </p:cNvPr>
          <p:cNvSpPr>
            <a:spLocks noGrp="1"/>
          </p:cNvSpPr>
          <p:nvPr>
            <p:ph type="title"/>
          </p:nvPr>
        </p:nvSpPr>
        <p:spPr/>
        <p:txBody>
          <a:bodyPr/>
          <a:lstStyle/>
          <a:p>
            <a:r>
              <a:rPr lang="en-US"/>
              <a:t>§</a:t>
            </a:r>
          </a:p>
        </p:txBody>
      </p:sp>
      <p:sp>
        <p:nvSpPr>
          <p:cNvPr id="3" name="Content Placeholder 2">
            <a:extLst>
              <a:ext uri="{FF2B5EF4-FFF2-40B4-BE49-F238E27FC236}">
                <a16:creationId xmlns:a16="http://schemas.microsoft.com/office/drawing/2014/main" id="{E39BA644-69F8-4B60-94F4-5C875852764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E749F4B-500F-4165-B02A-BFED3C3B4B37}"/>
              </a:ext>
            </a:extLst>
          </p:cNvPr>
          <p:cNvPicPr>
            <a:picLocks noChangeAspect="1"/>
          </p:cNvPicPr>
          <p:nvPr/>
        </p:nvPicPr>
        <p:blipFill>
          <a:blip r:embed="rId3"/>
          <a:stretch>
            <a:fillRect/>
          </a:stretch>
        </p:blipFill>
        <p:spPr>
          <a:xfrm>
            <a:off x="0" y="0"/>
            <a:ext cx="9144000" cy="6858000"/>
          </a:xfrm>
          <a:prstGeom prst="rect">
            <a:avLst/>
          </a:prstGeom>
        </p:spPr>
      </p:pic>
      <p:sp>
        <p:nvSpPr>
          <p:cNvPr id="6" name="Rectangle: Rounded Corners 5">
            <a:extLst>
              <a:ext uri="{FF2B5EF4-FFF2-40B4-BE49-F238E27FC236}">
                <a16:creationId xmlns:a16="http://schemas.microsoft.com/office/drawing/2014/main" id="{D8B4230A-2B0C-4202-8B15-5EB3B0FD1C0E}"/>
              </a:ext>
            </a:extLst>
          </p:cNvPr>
          <p:cNvSpPr/>
          <p:nvPr/>
        </p:nvSpPr>
        <p:spPr>
          <a:xfrm>
            <a:off x="228601" y="2971800"/>
            <a:ext cx="4800600" cy="2590800"/>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Vaccination Against Pneumonia</a:t>
            </a:r>
          </a:p>
        </p:txBody>
      </p:sp>
      <p:sp>
        <p:nvSpPr>
          <p:cNvPr id="7" name="TextBox 6">
            <a:extLst>
              <a:ext uri="{FF2B5EF4-FFF2-40B4-BE49-F238E27FC236}">
                <a16:creationId xmlns:a16="http://schemas.microsoft.com/office/drawing/2014/main" id="{69E6CEF8-48BE-CB04-F369-14BE0AB16557}"/>
              </a:ext>
            </a:extLst>
          </p:cNvPr>
          <p:cNvSpPr txBox="1"/>
          <p:nvPr/>
        </p:nvSpPr>
        <p:spPr>
          <a:xfrm>
            <a:off x="76200" y="6583362"/>
            <a:ext cx="1219200" cy="276999"/>
          </a:xfrm>
          <a:prstGeom prst="rect">
            <a:avLst/>
          </a:prstGeom>
          <a:noFill/>
        </p:spPr>
        <p:txBody>
          <a:bodyPr wrap="square" rtlCol="0">
            <a:spAutoFit/>
          </a:bodyPr>
          <a:lstStyle/>
          <a:p>
            <a:r>
              <a:rPr lang="en-US" sz="1200" kern="0" dirty="0">
                <a:effectLst/>
                <a:latin typeface="Calibri" panose="020F0502020204030204" pitchFamily="34" charset="0"/>
                <a:ea typeface="Calibri" panose="020F0502020204030204" pitchFamily="34" charset="0"/>
              </a:rPr>
              <a:t>PH-PNX-00028</a:t>
            </a:r>
            <a:endParaRPr lang="en-IN" sz="1200" dirty="0"/>
          </a:p>
        </p:txBody>
      </p:sp>
    </p:spTree>
    <p:extLst>
      <p:ext uri="{BB962C8B-B14F-4D97-AF65-F5344CB8AC3E}">
        <p14:creationId xmlns:p14="http://schemas.microsoft.com/office/powerpoint/2010/main" val="161144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bg1"/>
            </a:gs>
            <a:gs pos="12000">
              <a:schemeClr val="accent3">
                <a:lumMod val="50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971600" y="1412776"/>
            <a:ext cx="7351432" cy="3785652"/>
          </a:xfrm>
          <a:prstGeom prst="rect">
            <a:avLst/>
          </a:prstGeom>
          <a:noFill/>
          <a:ln>
            <a:solidFill>
              <a:schemeClr val="accent1"/>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Pneumonia </a:t>
            </a:r>
          </a:p>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a serious infection which can affect anyone.</a:t>
            </a:r>
          </a:p>
        </p:txBody>
      </p:sp>
    </p:spTree>
    <p:extLst>
      <p:ext uri="{BB962C8B-B14F-4D97-AF65-F5344CB8AC3E}">
        <p14:creationId xmlns:p14="http://schemas.microsoft.com/office/powerpoint/2010/main" val="1667325507"/>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6A9867-363E-48F8-BF19-2AC290676AFB}"/>
              </a:ext>
            </a:extLst>
          </p:cNvPr>
          <p:cNvSpPr/>
          <p:nvPr/>
        </p:nvSpPr>
        <p:spPr>
          <a:xfrm>
            <a:off x="-31318" y="1"/>
            <a:ext cx="9175318" cy="129539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itle 1"/>
          <p:cNvSpPr>
            <a:spLocks noGrp="1"/>
          </p:cNvSpPr>
          <p:nvPr>
            <p:ph type="title"/>
          </p:nvPr>
        </p:nvSpPr>
        <p:spPr>
          <a:xfrm>
            <a:off x="155575" y="213982"/>
            <a:ext cx="8988425" cy="1143000"/>
          </a:xfrm>
        </p:spPr>
        <p:txBody>
          <a:bodyPr>
            <a:noAutofit/>
          </a:bodyPr>
          <a:lstStyle/>
          <a:p>
            <a:pPr marL="0" indent="0"/>
            <a:r>
              <a:rPr lang="en-US" sz="3600" b="1" dirty="0">
                <a:ln w="9525">
                  <a:noFill/>
                  <a:prstDash val="solid"/>
                </a:ln>
                <a:solidFill>
                  <a:srgbClr val="C00000"/>
                </a:solidFill>
                <a:effectLst>
                  <a:outerShdw blurRad="12700" dist="38100" dir="2700000" algn="tl" rotWithShape="0">
                    <a:schemeClr val="bg1">
                      <a:lumMod val="50000"/>
                    </a:schemeClr>
                  </a:outerShdw>
                </a:effectLst>
                <a:latin typeface="Eras Demi ITC" panose="020B0805030504020804" pitchFamily="34" charset="0"/>
              </a:rPr>
              <a:t>Who may be affected with pneumonia?</a:t>
            </a:r>
          </a:p>
        </p:txBody>
      </p:sp>
      <p:sp>
        <p:nvSpPr>
          <p:cNvPr id="3" name="Content Placeholder 2"/>
          <p:cNvSpPr>
            <a:spLocks noGrp="1"/>
          </p:cNvSpPr>
          <p:nvPr>
            <p:ph idx="1"/>
          </p:nvPr>
        </p:nvSpPr>
        <p:spPr>
          <a:xfrm>
            <a:off x="2514600" y="1464585"/>
            <a:ext cx="6172200" cy="4525963"/>
          </a:xfrm>
        </p:spPr>
        <p:txBody>
          <a:bodyPr>
            <a:normAutofit/>
          </a:bodyPr>
          <a:lstStyle/>
          <a:p>
            <a:r>
              <a:rPr lang="en-US" sz="3600" b="1" dirty="0"/>
              <a:t>Smokers </a:t>
            </a:r>
          </a:p>
          <a:p>
            <a:r>
              <a:rPr lang="en-US" sz="3600" b="1" dirty="0"/>
              <a:t>Unnecessary antibiotic use</a:t>
            </a:r>
          </a:p>
          <a:p>
            <a:r>
              <a:rPr lang="en-US" sz="3600" b="1" dirty="0"/>
              <a:t>Malnourished</a:t>
            </a:r>
          </a:p>
          <a:p>
            <a:r>
              <a:rPr lang="en-US" sz="3600" b="1" dirty="0"/>
              <a:t>With other illnesses such as asthma, diabetes, heart diseases, kidney disease, cancer, HIV</a:t>
            </a:r>
          </a:p>
          <a:p>
            <a:endParaRPr lang="en-US" sz="3600" b="1" dirty="0"/>
          </a:p>
          <a:p>
            <a:endParaRPr lang="en-US" sz="3600" b="1" dirty="0"/>
          </a:p>
        </p:txBody>
      </p:sp>
      <p:sp>
        <p:nvSpPr>
          <p:cNvPr id="4" name="AutoShape 2" descr="Image result for clipart smok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clipart smok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clipart smok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descr="Image result for clipart smo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75" y="1100418"/>
            <a:ext cx="1490382" cy="1490382"/>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Image result for prescription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0473" y="2779940"/>
            <a:ext cx="979785" cy="13684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asthma clipart">
            <a:extLst>
              <a:ext uri="{FF2B5EF4-FFF2-40B4-BE49-F238E27FC236}">
                <a16:creationId xmlns:a16="http://schemas.microsoft.com/office/drawing/2014/main" id="{B2E9C29F-963F-4771-A92F-6D28C6626C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496" y="4218777"/>
            <a:ext cx="1199762" cy="233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227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A59AA3D-8451-443F-A3BA-C25309E60DD7}"/>
              </a:ext>
            </a:extLst>
          </p:cNvPr>
          <p:cNvSpPr/>
          <p:nvPr/>
        </p:nvSpPr>
        <p:spPr>
          <a:xfrm>
            <a:off x="-31318" y="1"/>
            <a:ext cx="9175318" cy="129539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itle 1"/>
          <p:cNvSpPr>
            <a:spLocks noGrp="1"/>
          </p:cNvSpPr>
          <p:nvPr>
            <p:ph type="title"/>
          </p:nvPr>
        </p:nvSpPr>
        <p:spPr>
          <a:xfrm>
            <a:off x="463920" y="160338"/>
            <a:ext cx="8229600" cy="1143000"/>
          </a:xfrm>
        </p:spPr>
        <p:txBody>
          <a:bodyPr/>
          <a:lstStyle/>
          <a:p>
            <a:r>
              <a:rPr lang="en-US" b="1" dirty="0">
                <a:ln w="9525">
                  <a:noFill/>
                  <a:prstDash val="solid"/>
                </a:ln>
                <a:solidFill>
                  <a:srgbClr val="C00000"/>
                </a:solidFill>
                <a:effectLst>
                  <a:outerShdw blurRad="12700" dist="38100" dir="2700000" algn="tl" rotWithShape="0">
                    <a:schemeClr val="bg1">
                      <a:lumMod val="50000"/>
                    </a:schemeClr>
                  </a:outerShdw>
                </a:effectLst>
                <a:latin typeface="Eras Demi ITC" panose="020B0805030504020804" pitchFamily="34" charset="0"/>
              </a:rPr>
              <a:t>How to prevent pneumonia?</a:t>
            </a:r>
          </a:p>
        </p:txBody>
      </p:sp>
      <p:sp>
        <p:nvSpPr>
          <p:cNvPr id="3" name="Content Placeholder 2"/>
          <p:cNvSpPr>
            <a:spLocks noGrp="1"/>
          </p:cNvSpPr>
          <p:nvPr>
            <p:ph idx="1"/>
          </p:nvPr>
        </p:nvSpPr>
        <p:spPr>
          <a:xfrm>
            <a:off x="381000" y="1246266"/>
            <a:ext cx="8229600" cy="4525963"/>
          </a:xfrm>
        </p:spPr>
        <p:txBody>
          <a:bodyPr>
            <a:normAutofit/>
          </a:bodyPr>
          <a:lstStyle/>
          <a:p>
            <a:r>
              <a:rPr lang="en-US" dirty="0"/>
              <a:t>Good hygiene practices</a:t>
            </a:r>
          </a:p>
        </p:txBody>
      </p:sp>
      <p:sp>
        <p:nvSpPr>
          <p:cNvPr id="4" name="AutoShape 2" descr="Image result for wash hand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wash hand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wash hands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671" y="1765823"/>
            <a:ext cx="2747359" cy="2266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descr="Image result for wiping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524000"/>
            <a:ext cx="3886200" cy="2492672"/>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https://www.adelantelive.com/wp-content/uploads/2014/02/sneeze-into-elbow.jpg"/>
          <p:cNvPicPr>
            <a:picLocks noChangeAspect="1" noChangeArrowheads="1"/>
          </p:cNvPicPr>
          <p:nvPr/>
        </p:nvPicPr>
        <p:blipFill rotWithShape="1">
          <a:blip r:embed="rId5">
            <a:extLst>
              <a:ext uri="{28A0092B-C50C-407E-A947-70E740481C1C}">
                <a14:useLocalDpi xmlns:a14="http://schemas.microsoft.com/office/drawing/2010/main" val="0"/>
              </a:ext>
            </a:extLst>
          </a:blip>
          <a:srcRect l="56381" t="7330" r="4804" b="6754"/>
          <a:stretch/>
        </p:blipFill>
        <p:spPr bwMode="auto">
          <a:xfrm>
            <a:off x="2594350" y="4499848"/>
            <a:ext cx="2183811" cy="21838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https://www.adelantelive.com/wp-content/uploads/2014/02/sneeze-into-elbow.jpg"/>
          <p:cNvPicPr>
            <a:picLocks noChangeAspect="1" noChangeArrowheads="1"/>
          </p:cNvPicPr>
          <p:nvPr/>
        </p:nvPicPr>
        <p:blipFill rotWithShape="1">
          <a:blip r:embed="rId5">
            <a:extLst>
              <a:ext uri="{28A0092B-C50C-407E-A947-70E740481C1C}">
                <a14:useLocalDpi xmlns:a14="http://schemas.microsoft.com/office/drawing/2010/main" val="0"/>
              </a:ext>
            </a:extLst>
          </a:blip>
          <a:srcRect l="4167" t="6689" r="57301" b="5514"/>
          <a:stretch/>
        </p:blipFill>
        <p:spPr bwMode="auto">
          <a:xfrm>
            <a:off x="460376" y="4500051"/>
            <a:ext cx="2109166" cy="21712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20671" y="4032621"/>
            <a:ext cx="2747359" cy="369332"/>
          </a:xfrm>
          <a:prstGeom prst="rect">
            <a:avLst/>
          </a:prstGeom>
          <a:solidFill>
            <a:srgbClr val="FFFF00"/>
          </a:solidFill>
        </p:spPr>
        <p:txBody>
          <a:bodyPr wrap="square" rtlCol="0">
            <a:spAutoFit/>
          </a:bodyPr>
          <a:lstStyle/>
          <a:p>
            <a:pPr marL="0" lvl="1" algn="ctr"/>
            <a:r>
              <a:rPr lang="en-US" b="1" dirty="0"/>
              <a:t>REGULAR HAND WASHING</a:t>
            </a:r>
          </a:p>
        </p:txBody>
      </p:sp>
      <p:sp>
        <p:nvSpPr>
          <p:cNvPr id="14" name="TextBox 13"/>
          <p:cNvSpPr txBox="1"/>
          <p:nvPr/>
        </p:nvSpPr>
        <p:spPr>
          <a:xfrm>
            <a:off x="4899837" y="4016672"/>
            <a:ext cx="3863163" cy="369332"/>
          </a:xfrm>
          <a:prstGeom prst="rect">
            <a:avLst/>
          </a:prstGeom>
          <a:solidFill>
            <a:srgbClr val="FFFF00"/>
          </a:solidFill>
        </p:spPr>
        <p:txBody>
          <a:bodyPr wrap="square" rtlCol="0">
            <a:spAutoFit/>
          </a:bodyPr>
          <a:lstStyle/>
          <a:p>
            <a:pPr marL="0" lvl="1" algn="ctr"/>
            <a:r>
              <a:rPr lang="en-US" b="1" dirty="0"/>
              <a:t>PROPER HOME HYGIENE</a:t>
            </a:r>
          </a:p>
        </p:txBody>
      </p:sp>
      <p:sp>
        <p:nvSpPr>
          <p:cNvPr id="15" name="TextBox 14"/>
          <p:cNvSpPr txBox="1"/>
          <p:nvPr/>
        </p:nvSpPr>
        <p:spPr>
          <a:xfrm>
            <a:off x="4899837" y="5298459"/>
            <a:ext cx="3863163" cy="646331"/>
          </a:xfrm>
          <a:prstGeom prst="rect">
            <a:avLst/>
          </a:prstGeom>
          <a:solidFill>
            <a:srgbClr val="FFFF00"/>
          </a:solidFill>
        </p:spPr>
        <p:txBody>
          <a:bodyPr wrap="square" rtlCol="0">
            <a:spAutoFit/>
          </a:bodyPr>
          <a:lstStyle/>
          <a:p>
            <a:pPr marL="0" lvl="1" algn="ctr"/>
            <a:r>
              <a:rPr lang="en-US" b="1" dirty="0"/>
              <a:t>COVERING ONE’S MOUTH AND NOSE DURING COUGHING AND SNEEZING</a:t>
            </a:r>
          </a:p>
        </p:txBody>
      </p:sp>
    </p:spTree>
    <p:extLst>
      <p:ext uri="{BB962C8B-B14F-4D97-AF65-F5344CB8AC3E}">
        <p14:creationId xmlns:p14="http://schemas.microsoft.com/office/powerpoint/2010/main" val="1860426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6DBCFC3-7EF0-4B26-A99C-727EF8326BD1}"/>
              </a:ext>
            </a:extLst>
          </p:cNvPr>
          <p:cNvSpPr/>
          <p:nvPr/>
        </p:nvSpPr>
        <p:spPr>
          <a:xfrm>
            <a:off x="-31318" y="1"/>
            <a:ext cx="9175318" cy="129539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134" name="Picture 14" descr="https://userscontent2.emaze.com/images/812cc902-1c0c-4007-a58f-f363ab434267/34afa69e-c690-4623-bfc8-6f61833a2df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775" y="2438400"/>
            <a:ext cx="7769225" cy="42970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92074"/>
            <a:ext cx="8229600" cy="1143000"/>
          </a:xfrm>
        </p:spPr>
        <p:txBody>
          <a:bodyPr/>
          <a:lstStyle/>
          <a:p>
            <a:r>
              <a:rPr lang="en-US" b="1" dirty="0">
                <a:ln w="9525">
                  <a:noFill/>
                  <a:prstDash val="solid"/>
                </a:ln>
                <a:solidFill>
                  <a:srgbClr val="C00000"/>
                </a:solidFill>
                <a:effectLst>
                  <a:outerShdw blurRad="12700" dist="38100" dir="2700000" algn="tl" rotWithShape="0">
                    <a:schemeClr val="bg1">
                      <a:lumMod val="50000"/>
                    </a:schemeClr>
                  </a:outerShdw>
                </a:effectLst>
                <a:latin typeface="Eras Demi ITC" panose="020B0805030504020804" pitchFamily="34" charset="0"/>
              </a:rPr>
              <a:t>How to prevent pneumonia?</a:t>
            </a:r>
          </a:p>
        </p:txBody>
      </p:sp>
      <p:sp>
        <p:nvSpPr>
          <p:cNvPr id="3" name="Content Placeholder 2"/>
          <p:cNvSpPr>
            <a:spLocks noGrp="1"/>
          </p:cNvSpPr>
          <p:nvPr>
            <p:ph idx="1"/>
          </p:nvPr>
        </p:nvSpPr>
        <p:spPr>
          <a:xfrm>
            <a:off x="307974" y="1243021"/>
            <a:ext cx="8455025" cy="4525963"/>
          </a:xfrm>
        </p:spPr>
        <p:txBody>
          <a:bodyPr>
            <a:normAutofit/>
          </a:bodyPr>
          <a:lstStyle/>
          <a:p>
            <a:r>
              <a:rPr lang="en-US" dirty="0"/>
              <a:t>Stop smoking</a:t>
            </a:r>
          </a:p>
          <a:p>
            <a:r>
              <a:rPr lang="en-US" dirty="0"/>
              <a:t>Avoid secondhand smoke</a:t>
            </a:r>
          </a:p>
        </p:txBody>
      </p:sp>
      <p:sp>
        <p:nvSpPr>
          <p:cNvPr id="4" name="AutoShape 2" descr="Image result for wash hand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wash hand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wash hands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Image result for third hand smoke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third hand smoke clipar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third hand smoke clipar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Image result for third hand smoke clipar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Image result for third hand smoke clipar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2" descr="Image result for third hand smoke clipart"/>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60037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D52C60B-778D-4DD0-B792-6D27EA1420FF}"/>
              </a:ext>
            </a:extLst>
          </p:cNvPr>
          <p:cNvSpPr/>
          <p:nvPr/>
        </p:nvSpPr>
        <p:spPr>
          <a:xfrm>
            <a:off x="-31318" y="1"/>
            <a:ext cx="9175318" cy="129539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itle 1"/>
          <p:cNvSpPr>
            <a:spLocks noGrp="1"/>
          </p:cNvSpPr>
          <p:nvPr>
            <p:ph type="title"/>
          </p:nvPr>
        </p:nvSpPr>
        <p:spPr>
          <a:xfrm>
            <a:off x="475796" y="50011"/>
            <a:ext cx="8229600" cy="1143000"/>
          </a:xfrm>
        </p:spPr>
        <p:txBody>
          <a:bodyPr/>
          <a:lstStyle/>
          <a:p>
            <a:r>
              <a:rPr lang="en-US" b="1" dirty="0">
                <a:ln w="9525">
                  <a:noFill/>
                  <a:prstDash val="solid"/>
                </a:ln>
                <a:solidFill>
                  <a:srgbClr val="C00000"/>
                </a:solidFill>
                <a:effectLst>
                  <a:outerShdw blurRad="12700" dist="38100" dir="2700000" algn="tl" rotWithShape="0">
                    <a:schemeClr val="bg1">
                      <a:lumMod val="50000"/>
                    </a:schemeClr>
                  </a:outerShdw>
                </a:effectLst>
                <a:latin typeface="Eras Demi ITC" panose="020B0805030504020804" pitchFamily="34" charset="0"/>
              </a:rPr>
              <a:t>How to prevent pneumonia?</a:t>
            </a:r>
          </a:p>
        </p:txBody>
      </p:sp>
      <p:sp>
        <p:nvSpPr>
          <p:cNvPr id="3" name="Content Placeholder 2"/>
          <p:cNvSpPr>
            <a:spLocks noGrp="1"/>
          </p:cNvSpPr>
          <p:nvPr>
            <p:ph idx="1"/>
          </p:nvPr>
        </p:nvSpPr>
        <p:spPr>
          <a:xfrm>
            <a:off x="4036210" y="1243021"/>
            <a:ext cx="4726789" cy="4525963"/>
          </a:xfrm>
        </p:spPr>
        <p:txBody>
          <a:bodyPr>
            <a:normAutofit/>
          </a:bodyPr>
          <a:lstStyle/>
          <a:p>
            <a:r>
              <a:rPr lang="en-US" dirty="0"/>
              <a:t>Regular check up especially for those with illnesses like asthma, diabetes</a:t>
            </a:r>
          </a:p>
        </p:txBody>
      </p:sp>
      <p:sp>
        <p:nvSpPr>
          <p:cNvPr id="4" name="AutoShape 2" descr="Image result for wash hand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wash hand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wash hands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Image result for third hand smoke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third hand smoke clipar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third hand smoke clipar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Image result for third hand smoke clipar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Image result for third hand smoke clipar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2" descr="Image result for third hand smoke clipart"/>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Image result for clipart blood sugar che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657600"/>
            <a:ext cx="2438400" cy="24384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clipart blood sugar che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169" y="1379538"/>
            <a:ext cx="3889495" cy="5609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861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08A179-9ECC-4160-BB7C-93BFB7196081}"/>
              </a:ext>
            </a:extLst>
          </p:cNvPr>
          <p:cNvSpPr/>
          <p:nvPr/>
        </p:nvSpPr>
        <p:spPr>
          <a:xfrm>
            <a:off x="-31318" y="1"/>
            <a:ext cx="9175318" cy="129539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itle 1"/>
          <p:cNvSpPr>
            <a:spLocks noGrp="1"/>
          </p:cNvSpPr>
          <p:nvPr>
            <p:ph type="title"/>
          </p:nvPr>
        </p:nvSpPr>
        <p:spPr>
          <a:xfrm>
            <a:off x="457200" y="92074"/>
            <a:ext cx="8229600" cy="1143000"/>
          </a:xfrm>
        </p:spPr>
        <p:txBody>
          <a:bodyPr/>
          <a:lstStyle/>
          <a:p>
            <a:r>
              <a:rPr lang="en-US" b="1" dirty="0">
                <a:ln w="9525">
                  <a:noFill/>
                  <a:prstDash val="solid"/>
                </a:ln>
                <a:solidFill>
                  <a:srgbClr val="C00000"/>
                </a:solidFill>
                <a:effectLst>
                  <a:outerShdw blurRad="12700" dist="38100" dir="2700000" algn="tl" rotWithShape="0">
                    <a:schemeClr val="bg1">
                      <a:lumMod val="50000"/>
                    </a:schemeClr>
                  </a:outerShdw>
                </a:effectLst>
                <a:latin typeface="Eras Demi ITC" panose="020B0805030504020804" pitchFamily="34" charset="0"/>
              </a:rPr>
              <a:t>How to prevent pneumonia</a:t>
            </a:r>
          </a:p>
        </p:txBody>
      </p:sp>
      <p:sp>
        <p:nvSpPr>
          <p:cNvPr id="3" name="Content Placeholder 2"/>
          <p:cNvSpPr>
            <a:spLocks noGrp="1"/>
          </p:cNvSpPr>
          <p:nvPr>
            <p:ph idx="1"/>
          </p:nvPr>
        </p:nvSpPr>
        <p:spPr>
          <a:xfrm>
            <a:off x="582649" y="1383931"/>
            <a:ext cx="3227351" cy="4525963"/>
          </a:xfrm>
        </p:spPr>
        <p:txBody>
          <a:bodyPr>
            <a:normAutofit/>
          </a:bodyPr>
          <a:lstStyle/>
          <a:p>
            <a:r>
              <a:rPr lang="en-US" dirty="0"/>
              <a:t>Vaccination with pneumococcal vaccine</a:t>
            </a:r>
          </a:p>
        </p:txBody>
      </p:sp>
      <p:sp>
        <p:nvSpPr>
          <p:cNvPr id="4" name="AutoShape 2" descr="Image result for wash hands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wash hands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mage result for wash hands clip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2" descr="Image result for third hand smoke clipar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Image result for third hand smoke clipar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Image result for third hand smoke clipar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Image result for third hand smoke clipart"/>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0" descr="Image result for third hand smoke clipart"/>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2" descr="Image result for third hand smoke clipart"/>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Image result for vaccin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00200"/>
            <a:ext cx="46482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51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000">
              <a:schemeClr val="accent3">
                <a:lumMod val="67000"/>
              </a:schemeClr>
            </a:gs>
            <a:gs pos="100000">
              <a:schemeClr val="accent3">
                <a:lumMod val="97000"/>
                <a:lumOff val="3000"/>
              </a:schemeClr>
            </a:gs>
            <a:gs pos="60000">
              <a:schemeClr val="bg1"/>
            </a:gs>
          </a:gsLst>
          <a:lin ang="16200000" scaled="1"/>
        </a:gradFill>
        <a:effectLst/>
      </p:bgPr>
    </p:bg>
    <p:spTree>
      <p:nvGrpSpPr>
        <p:cNvPr id="1" name=""/>
        <p:cNvGrpSpPr/>
        <p:nvPr/>
      </p:nvGrpSpPr>
      <p:grpSpPr>
        <a:xfrm>
          <a:off x="0" y="0"/>
          <a:ext cx="0" cy="0"/>
          <a:chOff x="0" y="0"/>
          <a:chExt cx="0" cy="0"/>
        </a:xfrm>
      </p:grpSpPr>
      <p:sp>
        <p:nvSpPr>
          <p:cNvPr id="4" name="Rectangle 3"/>
          <p:cNvSpPr/>
          <p:nvPr/>
        </p:nvSpPr>
        <p:spPr>
          <a:xfrm>
            <a:off x="971600" y="1443548"/>
            <a:ext cx="7351432" cy="3785652"/>
          </a:xfrm>
          <a:prstGeom prst="rect">
            <a:avLst/>
          </a:prstGeom>
          <a:noFill/>
          <a:ln>
            <a:solidFill>
              <a:schemeClr val="accent1"/>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Pneumonia can be prevented effectively through vaccination.</a:t>
            </a:r>
          </a:p>
        </p:txBody>
      </p:sp>
    </p:spTree>
    <p:extLst>
      <p:ext uri="{BB962C8B-B14F-4D97-AF65-F5344CB8AC3E}">
        <p14:creationId xmlns:p14="http://schemas.microsoft.com/office/powerpoint/2010/main" val="287331739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B86A97D-935C-4973-96FC-D5EA38BDF9DD}"/>
              </a:ext>
            </a:extLst>
          </p:cNvPr>
          <p:cNvSpPr/>
          <p:nvPr/>
        </p:nvSpPr>
        <p:spPr>
          <a:xfrm>
            <a:off x="-31318" y="1"/>
            <a:ext cx="9175318" cy="129539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itle 1"/>
          <p:cNvSpPr>
            <a:spLocks noGrp="1"/>
          </p:cNvSpPr>
          <p:nvPr>
            <p:ph type="title"/>
          </p:nvPr>
        </p:nvSpPr>
        <p:spPr/>
        <p:txBody>
          <a:bodyPr>
            <a:normAutofit fontScale="90000"/>
          </a:bodyPr>
          <a:lstStyle/>
          <a:p>
            <a:r>
              <a:rPr lang="en-US" b="1" dirty="0">
                <a:ln w="9525">
                  <a:noFill/>
                  <a:prstDash val="solid"/>
                </a:ln>
                <a:solidFill>
                  <a:srgbClr val="C00000"/>
                </a:solidFill>
                <a:effectLst>
                  <a:outerShdw blurRad="12700" dist="38100" dir="2700000" algn="tl" rotWithShape="0">
                    <a:schemeClr val="bg1">
                      <a:lumMod val="50000"/>
                    </a:schemeClr>
                  </a:outerShdw>
                </a:effectLst>
                <a:latin typeface="Eras Demi ITC" panose="020B0805030504020804" pitchFamily="34" charset="0"/>
              </a:rPr>
              <a:t>Vaccination against Pneumonia</a:t>
            </a:r>
          </a:p>
        </p:txBody>
      </p:sp>
      <p:sp>
        <p:nvSpPr>
          <p:cNvPr id="3" name="Content Placeholder 2"/>
          <p:cNvSpPr>
            <a:spLocks noGrp="1"/>
          </p:cNvSpPr>
          <p:nvPr>
            <p:ph idx="1"/>
          </p:nvPr>
        </p:nvSpPr>
        <p:spPr>
          <a:xfrm>
            <a:off x="457200" y="2037805"/>
            <a:ext cx="8229600" cy="4525963"/>
          </a:xfrm>
        </p:spPr>
        <p:txBody>
          <a:bodyPr>
            <a:normAutofit/>
          </a:bodyPr>
          <a:lstStyle/>
          <a:p>
            <a:pPr marL="0" indent="0" algn="ctr">
              <a:buNone/>
            </a:pPr>
            <a:r>
              <a:rPr lang="en-US" sz="3600" dirty="0"/>
              <a:t>Pneumonia is common in children. However, the elderly and those with chronic illnesses such as diabetes, heart disease are more prone to getting severe pneumonia.</a:t>
            </a:r>
            <a:endParaRPr lang="en-US" sz="4000" dirty="0"/>
          </a:p>
        </p:txBody>
      </p:sp>
      <p:pic>
        <p:nvPicPr>
          <p:cNvPr id="4" name="Picture 2" descr="Image result for CD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5697278"/>
            <a:ext cx="1389523"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24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19E2471-4064-47BC-BBD1-49832707741C}"/>
              </a:ext>
            </a:extLst>
          </p:cNvPr>
          <p:cNvSpPr/>
          <p:nvPr/>
        </p:nvSpPr>
        <p:spPr>
          <a:xfrm>
            <a:off x="-31318" y="1"/>
            <a:ext cx="9175318" cy="129539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itle 1"/>
          <p:cNvSpPr>
            <a:spLocks noGrp="1"/>
          </p:cNvSpPr>
          <p:nvPr>
            <p:ph type="title"/>
          </p:nvPr>
        </p:nvSpPr>
        <p:spPr>
          <a:xfrm>
            <a:off x="-190500" y="171119"/>
            <a:ext cx="9524999" cy="994172"/>
          </a:xfrm>
        </p:spPr>
        <p:txBody>
          <a:bodyPr>
            <a:noAutofit/>
          </a:bodyPr>
          <a:lstStyle/>
          <a:p>
            <a:r>
              <a:rPr lang="en-US" sz="3600" b="1" dirty="0">
                <a:ln w="9525">
                  <a:noFill/>
                  <a:prstDash val="solid"/>
                </a:ln>
                <a:solidFill>
                  <a:srgbClr val="C00000"/>
                </a:solidFill>
                <a:effectLst>
                  <a:outerShdw blurRad="12700" dist="38100" dir="2700000" algn="tl" rotWithShape="0">
                    <a:schemeClr val="bg1">
                      <a:lumMod val="50000"/>
                    </a:schemeClr>
                  </a:outerShdw>
                </a:effectLst>
                <a:latin typeface="Eras Demi ITC" panose="020B0805030504020804" pitchFamily="34" charset="0"/>
              </a:rPr>
              <a:t>Adults who need pneumococcal vaccine</a:t>
            </a:r>
          </a:p>
        </p:txBody>
      </p:sp>
      <p:sp>
        <p:nvSpPr>
          <p:cNvPr id="5" name="TextBox 4"/>
          <p:cNvSpPr txBox="1"/>
          <p:nvPr/>
        </p:nvSpPr>
        <p:spPr>
          <a:xfrm>
            <a:off x="5372100" y="5250871"/>
            <a:ext cx="2514600" cy="230832"/>
          </a:xfrm>
          <a:prstGeom prst="rect">
            <a:avLst/>
          </a:prstGeom>
          <a:noFill/>
        </p:spPr>
        <p:txBody>
          <a:bodyPr wrap="square" rtlCol="0">
            <a:spAutoFit/>
          </a:bodyPr>
          <a:lstStyle/>
          <a:p>
            <a:pPr algn="r"/>
            <a:r>
              <a:rPr lang="en-US" sz="900" i="1" dirty="0"/>
              <a:t>PSMID, April 2017</a:t>
            </a:r>
          </a:p>
        </p:txBody>
      </p:sp>
      <p:pic>
        <p:nvPicPr>
          <p:cNvPr id="11" name="Picture 10">
            <a:extLst>
              <a:ext uri="{FF2B5EF4-FFF2-40B4-BE49-F238E27FC236}">
                <a16:creationId xmlns:a16="http://schemas.microsoft.com/office/drawing/2014/main" id="{097532A8-7DE1-4E4D-9F58-A9C6CE367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29" y="2209800"/>
            <a:ext cx="1464992" cy="1451665"/>
          </a:xfrm>
          <a:prstGeom prst="rect">
            <a:avLst/>
          </a:prstGeom>
        </p:spPr>
      </p:pic>
      <p:pic>
        <p:nvPicPr>
          <p:cNvPr id="13" name="Picture 12" descr="A close up of a womans face&#10;&#10;Description generated with high confidence">
            <a:extLst>
              <a:ext uri="{FF2B5EF4-FFF2-40B4-BE49-F238E27FC236}">
                <a16:creationId xmlns:a16="http://schemas.microsoft.com/office/drawing/2014/main" id="{CFA0F479-8907-47DE-9A58-A01CDD6E8C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2663" y="2347009"/>
            <a:ext cx="1153835" cy="1194136"/>
          </a:xfrm>
          <a:prstGeom prst="rect">
            <a:avLst/>
          </a:prstGeom>
          <a:solidFill>
            <a:srgbClr val="00837B"/>
          </a:solidFill>
        </p:spPr>
      </p:pic>
      <p:sp>
        <p:nvSpPr>
          <p:cNvPr id="14" name="TextBox 13">
            <a:extLst>
              <a:ext uri="{FF2B5EF4-FFF2-40B4-BE49-F238E27FC236}">
                <a16:creationId xmlns:a16="http://schemas.microsoft.com/office/drawing/2014/main" id="{CE779A1E-A2B6-4A5B-8EF1-D8A7D7E55182}"/>
              </a:ext>
            </a:extLst>
          </p:cNvPr>
          <p:cNvSpPr txBox="1"/>
          <p:nvPr/>
        </p:nvSpPr>
        <p:spPr>
          <a:xfrm>
            <a:off x="3193433" y="2343911"/>
            <a:ext cx="1228725" cy="1200329"/>
          </a:xfrm>
          <a:prstGeom prst="rect">
            <a:avLst/>
          </a:prstGeom>
          <a:solidFill>
            <a:srgbClr val="00837B"/>
          </a:solidFill>
        </p:spPr>
        <p:txBody>
          <a:bodyPr wrap="square" rtlCol="0" anchor="ctr">
            <a:spAutoFit/>
          </a:bodyPr>
          <a:lstStyle/>
          <a:p>
            <a:pPr algn="ctr"/>
            <a:r>
              <a:rPr lang="en-US" sz="7200" dirty="0">
                <a:solidFill>
                  <a:schemeClr val="bg1"/>
                </a:solidFill>
              </a:rPr>
              <a:t>TB</a:t>
            </a:r>
          </a:p>
        </p:txBody>
      </p:sp>
      <p:pic>
        <p:nvPicPr>
          <p:cNvPr id="16" name="Picture 15" descr="A picture containing table&#10;&#10;Description generated with high confidence">
            <a:extLst>
              <a:ext uri="{FF2B5EF4-FFF2-40B4-BE49-F238E27FC236}">
                <a16:creationId xmlns:a16="http://schemas.microsoft.com/office/drawing/2014/main" id="{2720368E-1E26-4770-BE89-13F224935E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1843" y="2328400"/>
            <a:ext cx="1228725" cy="1177246"/>
          </a:xfrm>
          <a:prstGeom prst="rect">
            <a:avLst/>
          </a:prstGeom>
          <a:solidFill>
            <a:schemeClr val="accent4">
              <a:lumMod val="40000"/>
              <a:lumOff val="60000"/>
            </a:schemeClr>
          </a:solidFill>
        </p:spPr>
      </p:pic>
      <p:pic>
        <p:nvPicPr>
          <p:cNvPr id="18" name="Picture 17" descr="A glass of wine&#10;&#10;Description generated with high confidence">
            <a:extLst>
              <a:ext uri="{FF2B5EF4-FFF2-40B4-BE49-F238E27FC236}">
                <a16:creationId xmlns:a16="http://schemas.microsoft.com/office/drawing/2014/main" id="{5D77DA8B-9FE7-4E18-B132-AD9C3F7733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636" y="2338305"/>
            <a:ext cx="1228726" cy="1154522"/>
          </a:xfrm>
          <a:prstGeom prst="rect">
            <a:avLst/>
          </a:prstGeom>
        </p:spPr>
      </p:pic>
      <p:sp>
        <p:nvSpPr>
          <p:cNvPr id="20" name="TextBox 19">
            <a:extLst>
              <a:ext uri="{FF2B5EF4-FFF2-40B4-BE49-F238E27FC236}">
                <a16:creationId xmlns:a16="http://schemas.microsoft.com/office/drawing/2014/main" id="{83A76788-3288-4BCA-94DD-79BB9CEBA27C}"/>
              </a:ext>
            </a:extLst>
          </p:cNvPr>
          <p:cNvSpPr txBox="1"/>
          <p:nvPr/>
        </p:nvSpPr>
        <p:spPr>
          <a:xfrm>
            <a:off x="595602" y="4091651"/>
            <a:ext cx="1177246" cy="923330"/>
          </a:xfrm>
          <a:prstGeom prst="rect">
            <a:avLst/>
          </a:prstGeom>
          <a:solidFill>
            <a:srgbClr val="FF0000"/>
          </a:solidFill>
        </p:spPr>
        <p:txBody>
          <a:bodyPr wrap="square" rtlCol="0" anchor="ctr">
            <a:spAutoFit/>
          </a:bodyPr>
          <a:lstStyle/>
          <a:p>
            <a:pPr algn="ctr"/>
            <a:r>
              <a:rPr lang="en-US" sz="5400" dirty="0">
                <a:solidFill>
                  <a:schemeClr val="bg1"/>
                </a:solidFill>
              </a:rPr>
              <a:t>HIV</a:t>
            </a:r>
          </a:p>
        </p:txBody>
      </p:sp>
      <p:pic>
        <p:nvPicPr>
          <p:cNvPr id="22" name="Picture 21" descr="A close up of a logo&#10;&#10;Description generated with high confidence">
            <a:extLst>
              <a:ext uri="{FF2B5EF4-FFF2-40B4-BE49-F238E27FC236}">
                <a16:creationId xmlns:a16="http://schemas.microsoft.com/office/drawing/2014/main" id="{DC1FF0F1-F92A-4618-9CD1-0427E7A997E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5460" y="4103193"/>
            <a:ext cx="1177245" cy="872727"/>
          </a:xfrm>
          <a:prstGeom prst="rect">
            <a:avLst/>
          </a:prstGeom>
        </p:spPr>
      </p:pic>
      <p:pic>
        <p:nvPicPr>
          <p:cNvPr id="24" name="Picture 23" descr="A picture containing toy, vector graphics&#10;&#10;Description generated with very high confidence">
            <a:extLst>
              <a:ext uri="{FF2B5EF4-FFF2-40B4-BE49-F238E27FC236}">
                <a16:creationId xmlns:a16="http://schemas.microsoft.com/office/drawing/2014/main" id="{3B80083D-F4BC-4977-9BB4-708A30FACB2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6605" y="4142163"/>
            <a:ext cx="1346510" cy="957504"/>
          </a:xfrm>
          <a:prstGeom prst="rect">
            <a:avLst/>
          </a:prstGeom>
        </p:spPr>
      </p:pic>
      <p:pic>
        <p:nvPicPr>
          <p:cNvPr id="26" name="Picture 25">
            <a:extLst>
              <a:ext uri="{FF2B5EF4-FFF2-40B4-BE49-F238E27FC236}">
                <a16:creationId xmlns:a16="http://schemas.microsoft.com/office/drawing/2014/main" id="{6CED77C3-B51A-478C-AB0C-1F40360494D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25362" y="4103194"/>
            <a:ext cx="1054780" cy="864681"/>
          </a:xfrm>
          <a:prstGeom prst="rect">
            <a:avLst/>
          </a:prstGeom>
        </p:spPr>
      </p:pic>
      <p:sp>
        <p:nvSpPr>
          <p:cNvPr id="27" name="TextBox 26">
            <a:extLst>
              <a:ext uri="{FF2B5EF4-FFF2-40B4-BE49-F238E27FC236}">
                <a16:creationId xmlns:a16="http://schemas.microsoft.com/office/drawing/2014/main" id="{4F645E60-AC62-40FE-96C1-1A62DB3E7206}"/>
              </a:ext>
            </a:extLst>
          </p:cNvPr>
          <p:cNvSpPr txBox="1"/>
          <p:nvPr/>
        </p:nvSpPr>
        <p:spPr>
          <a:xfrm>
            <a:off x="2183299" y="3522965"/>
            <a:ext cx="2238859" cy="300082"/>
          </a:xfrm>
          <a:prstGeom prst="rect">
            <a:avLst/>
          </a:prstGeom>
          <a:solidFill>
            <a:schemeClr val="accent6">
              <a:lumMod val="40000"/>
              <a:lumOff val="60000"/>
            </a:schemeClr>
          </a:solidFill>
        </p:spPr>
        <p:txBody>
          <a:bodyPr wrap="square" rtlCol="0">
            <a:spAutoFit/>
          </a:bodyPr>
          <a:lstStyle/>
          <a:p>
            <a:pPr algn="ctr"/>
            <a:r>
              <a:rPr lang="en-US" sz="1350" b="1" dirty="0"/>
              <a:t>Chronic lung conditions</a:t>
            </a:r>
          </a:p>
        </p:txBody>
      </p:sp>
      <p:sp>
        <p:nvSpPr>
          <p:cNvPr id="28" name="TextBox 27">
            <a:extLst>
              <a:ext uri="{FF2B5EF4-FFF2-40B4-BE49-F238E27FC236}">
                <a16:creationId xmlns:a16="http://schemas.microsoft.com/office/drawing/2014/main" id="{A1F0D080-F92A-4502-95F6-AB8AA48004EE}"/>
              </a:ext>
            </a:extLst>
          </p:cNvPr>
          <p:cNvSpPr txBox="1"/>
          <p:nvPr/>
        </p:nvSpPr>
        <p:spPr>
          <a:xfrm>
            <a:off x="4699024" y="3505933"/>
            <a:ext cx="1251545" cy="300082"/>
          </a:xfrm>
          <a:prstGeom prst="rect">
            <a:avLst/>
          </a:prstGeom>
          <a:solidFill>
            <a:schemeClr val="accent6">
              <a:lumMod val="40000"/>
              <a:lumOff val="60000"/>
            </a:schemeClr>
          </a:solidFill>
        </p:spPr>
        <p:txBody>
          <a:bodyPr wrap="square" rtlCol="0">
            <a:spAutoFit/>
          </a:bodyPr>
          <a:lstStyle/>
          <a:p>
            <a:pPr algn="ctr"/>
            <a:r>
              <a:rPr lang="en-US" sz="1350" b="1" dirty="0"/>
              <a:t>Diabetes</a:t>
            </a:r>
          </a:p>
        </p:txBody>
      </p:sp>
      <p:sp>
        <p:nvSpPr>
          <p:cNvPr id="29" name="TextBox 28">
            <a:extLst>
              <a:ext uri="{FF2B5EF4-FFF2-40B4-BE49-F238E27FC236}">
                <a16:creationId xmlns:a16="http://schemas.microsoft.com/office/drawing/2014/main" id="{ADDC087E-2237-4B00-9057-4387089FDEB6}"/>
              </a:ext>
            </a:extLst>
          </p:cNvPr>
          <p:cNvSpPr txBox="1"/>
          <p:nvPr/>
        </p:nvSpPr>
        <p:spPr>
          <a:xfrm>
            <a:off x="6013295" y="3790007"/>
            <a:ext cx="1133193" cy="300082"/>
          </a:xfrm>
          <a:prstGeom prst="rect">
            <a:avLst/>
          </a:prstGeom>
          <a:noFill/>
        </p:spPr>
        <p:txBody>
          <a:bodyPr wrap="square" rtlCol="0">
            <a:spAutoFit/>
          </a:bodyPr>
          <a:lstStyle/>
          <a:p>
            <a:endParaRPr lang="en-US" sz="1350" dirty="0"/>
          </a:p>
        </p:txBody>
      </p:sp>
      <p:sp>
        <p:nvSpPr>
          <p:cNvPr id="30" name="TextBox 29">
            <a:extLst>
              <a:ext uri="{FF2B5EF4-FFF2-40B4-BE49-F238E27FC236}">
                <a16:creationId xmlns:a16="http://schemas.microsoft.com/office/drawing/2014/main" id="{07F95ACE-7B80-4D29-B3AD-20E25C9B888A}"/>
              </a:ext>
            </a:extLst>
          </p:cNvPr>
          <p:cNvSpPr txBox="1"/>
          <p:nvPr/>
        </p:nvSpPr>
        <p:spPr>
          <a:xfrm>
            <a:off x="6073817" y="3510680"/>
            <a:ext cx="1251545" cy="300082"/>
          </a:xfrm>
          <a:prstGeom prst="rect">
            <a:avLst/>
          </a:prstGeom>
          <a:solidFill>
            <a:schemeClr val="accent6">
              <a:lumMod val="40000"/>
              <a:lumOff val="60000"/>
            </a:schemeClr>
          </a:solidFill>
        </p:spPr>
        <p:txBody>
          <a:bodyPr wrap="square" rtlCol="0">
            <a:spAutoFit/>
          </a:bodyPr>
          <a:lstStyle/>
          <a:p>
            <a:pPr algn="ctr"/>
            <a:r>
              <a:rPr lang="en-US" sz="1350" b="1"/>
              <a:t>Alcoholics</a:t>
            </a:r>
            <a:endParaRPr lang="en-US" sz="1350" b="1" dirty="0"/>
          </a:p>
        </p:txBody>
      </p:sp>
      <p:sp>
        <p:nvSpPr>
          <p:cNvPr id="31" name="TextBox 30">
            <a:extLst>
              <a:ext uri="{FF2B5EF4-FFF2-40B4-BE49-F238E27FC236}">
                <a16:creationId xmlns:a16="http://schemas.microsoft.com/office/drawing/2014/main" id="{2849A04B-C0CB-4D11-A516-7DE031FE5B54}"/>
              </a:ext>
            </a:extLst>
          </p:cNvPr>
          <p:cNvSpPr txBox="1"/>
          <p:nvPr/>
        </p:nvSpPr>
        <p:spPr>
          <a:xfrm>
            <a:off x="7494249" y="3510681"/>
            <a:ext cx="1303900" cy="461665"/>
          </a:xfrm>
          <a:prstGeom prst="rect">
            <a:avLst/>
          </a:prstGeom>
          <a:solidFill>
            <a:schemeClr val="accent6">
              <a:lumMod val="40000"/>
              <a:lumOff val="60000"/>
            </a:schemeClr>
          </a:solidFill>
        </p:spPr>
        <p:txBody>
          <a:bodyPr wrap="square" rtlCol="0">
            <a:spAutoFit/>
          </a:bodyPr>
          <a:lstStyle/>
          <a:p>
            <a:pPr algn="ctr"/>
            <a:r>
              <a:rPr lang="en-US" sz="1200" b="1" dirty="0"/>
              <a:t>Cochlear implants</a:t>
            </a:r>
          </a:p>
        </p:txBody>
      </p:sp>
      <p:pic>
        <p:nvPicPr>
          <p:cNvPr id="33" name="Picture 32" descr="A picture containing indoor, window, floor, wall&#10;&#10;Description generated with very high confidence">
            <a:extLst>
              <a:ext uri="{FF2B5EF4-FFF2-40B4-BE49-F238E27FC236}">
                <a16:creationId xmlns:a16="http://schemas.microsoft.com/office/drawing/2014/main" id="{EF444BF5-DC72-4ABC-8F8A-DA814F99BC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61032" y="4085222"/>
            <a:ext cx="1177245" cy="957505"/>
          </a:xfrm>
          <a:prstGeom prst="rect">
            <a:avLst/>
          </a:prstGeom>
        </p:spPr>
      </p:pic>
      <p:sp>
        <p:nvSpPr>
          <p:cNvPr id="34" name="TextBox 33">
            <a:extLst>
              <a:ext uri="{FF2B5EF4-FFF2-40B4-BE49-F238E27FC236}">
                <a16:creationId xmlns:a16="http://schemas.microsoft.com/office/drawing/2014/main" id="{307C30DD-B896-44F2-89F7-E50699C4A523}"/>
              </a:ext>
            </a:extLst>
          </p:cNvPr>
          <p:cNvSpPr txBox="1"/>
          <p:nvPr/>
        </p:nvSpPr>
        <p:spPr>
          <a:xfrm>
            <a:off x="2036980" y="4981768"/>
            <a:ext cx="1175725" cy="300082"/>
          </a:xfrm>
          <a:prstGeom prst="rect">
            <a:avLst/>
          </a:prstGeom>
          <a:solidFill>
            <a:schemeClr val="accent6">
              <a:lumMod val="40000"/>
              <a:lumOff val="60000"/>
            </a:schemeClr>
          </a:solidFill>
        </p:spPr>
        <p:txBody>
          <a:bodyPr wrap="square" rtlCol="0">
            <a:spAutoFit/>
          </a:bodyPr>
          <a:lstStyle/>
          <a:p>
            <a:pPr algn="ctr"/>
            <a:r>
              <a:rPr lang="en-US" sz="1350" b="1" dirty="0"/>
              <a:t>Radiotherapy</a:t>
            </a:r>
          </a:p>
        </p:txBody>
      </p:sp>
      <p:sp>
        <p:nvSpPr>
          <p:cNvPr id="35" name="TextBox 34">
            <a:extLst>
              <a:ext uri="{FF2B5EF4-FFF2-40B4-BE49-F238E27FC236}">
                <a16:creationId xmlns:a16="http://schemas.microsoft.com/office/drawing/2014/main" id="{2703CF23-1F93-41CA-870A-1F73B940E7C9}"/>
              </a:ext>
            </a:extLst>
          </p:cNvPr>
          <p:cNvSpPr txBox="1"/>
          <p:nvPr/>
        </p:nvSpPr>
        <p:spPr>
          <a:xfrm>
            <a:off x="3761032" y="5030446"/>
            <a:ext cx="1177245" cy="276999"/>
          </a:xfrm>
          <a:prstGeom prst="rect">
            <a:avLst/>
          </a:prstGeom>
          <a:solidFill>
            <a:schemeClr val="accent6">
              <a:lumMod val="40000"/>
              <a:lumOff val="60000"/>
            </a:schemeClr>
          </a:solidFill>
        </p:spPr>
        <p:txBody>
          <a:bodyPr wrap="square" rtlCol="0">
            <a:spAutoFit/>
          </a:bodyPr>
          <a:lstStyle/>
          <a:p>
            <a:pPr algn="ctr"/>
            <a:r>
              <a:rPr lang="en-US" sz="1200" b="1" dirty="0"/>
              <a:t>Chemotherapy</a:t>
            </a:r>
          </a:p>
        </p:txBody>
      </p:sp>
      <p:sp>
        <p:nvSpPr>
          <p:cNvPr id="36" name="TextBox 35">
            <a:extLst>
              <a:ext uri="{FF2B5EF4-FFF2-40B4-BE49-F238E27FC236}">
                <a16:creationId xmlns:a16="http://schemas.microsoft.com/office/drawing/2014/main" id="{3C7401BD-F799-44F3-BC43-E79A8837F0DD}"/>
              </a:ext>
            </a:extLst>
          </p:cNvPr>
          <p:cNvSpPr txBox="1"/>
          <p:nvPr/>
        </p:nvSpPr>
        <p:spPr>
          <a:xfrm>
            <a:off x="5410784" y="4969124"/>
            <a:ext cx="1515677" cy="415498"/>
          </a:xfrm>
          <a:prstGeom prst="rect">
            <a:avLst/>
          </a:prstGeom>
          <a:solidFill>
            <a:schemeClr val="accent6">
              <a:lumMod val="40000"/>
              <a:lumOff val="60000"/>
            </a:schemeClr>
          </a:solidFill>
        </p:spPr>
        <p:txBody>
          <a:bodyPr wrap="square" rtlCol="0">
            <a:spAutoFit/>
          </a:bodyPr>
          <a:lstStyle/>
          <a:p>
            <a:pPr algn="ctr"/>
            <a:r>
              <a:rPr lang="en-US" sz="1050" b="1" dirty="0"/>
              <a:t>Nursing Home Residents</a:t>
            </a:r>
          </a:p>
        </p:txBody>
      </p:sp>
      <p:sp>
        <p:nvSpPr>
          <p:cNvPr id="37" name="TextBox 36">
            <a:extLst>
              <a:ext uri="{FF2B5EF4-FFF2-40B4-BE49-F238E27FC236}">
                <a16:creationId xmlns:a16="http://schemas.microsoft.com/office/drawing/2014/main" id="{DF6CC825-2C8A-4BC5-92B1-09A5E838AEF9}"/>
              </a:ext>
            </a:extLst>
          </p:cNvPr>
          <p:cNvSpPr txBox="1"/>
          <p:nvPr/>
        </p:nvSpPr>
        <p:spPr>
          <a:xfrm>
            <a:off x="7305621" y="4981056"/>
            <a:ext cx="1251545" cy="300082"/>
          </a:xfrm>
          <a:prstGeom prst="rect">
            <a:avLst/>
          </a:prstGeom>
          <a:solidFill>
            <a:schemeClr val="accent6">
              <a:lumMod val="40000"/>
              <a:lumOff val="60000"/>
            </a:schemeClr>
          </a:solidFill>
        </p:spPr>
        <p:txBody>
          <a:bodyPr wrap="square" rtlCol="0">
            <a:spAutoFit/>
          </a:bodyPr>
          <a:lstStyle/>
          <a:p>
            <a:pPr algn="ctr"/>
            <a:r>
              <a:rPr lang="en-US" sz="1350" b="1" dirty="0"/>
              <a:t>Smokers</a:t>
            </a:r>
          </a:p>
        </p:txBody>
      </p:sp>
      <p:pic>
        <p:nvPicPr>
          <p:cNvPr id="4" name="Picture 3">
            <a:extLst>
              <a:ext uri="{FF2B5EF4-FFF2-40B4-BE49-F238E27FC236}">
                <a16:creationId xmlns:a16="http://schemas.microsoft.com/office/drawing/2014/main" id="{1CC650A0-C913-44E8-B4E2-21641B7DD30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33152" y="2458996"/>
            <a:ext cx="826091" cy="1097795"/>
          </a:xfrm>
          <a:prstGeom prst="rect">
            <a:avLst/>
          </a:prstGeom>
        </p:spPr>
      </p:pic>
    </p:spTree>
    <p:extLst>
      <p:ext uri="{BB962C8B-B14F-4D97-AF65-F5344CB8AC3E}">
        <p14:creationId xmlns:p14="http://schemas.microsoft.com/office/powerpoint/2010/main" val="2326879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BC0081-2D6E-47E4-8474-D4952F2A2A26}"/>
              </a:ext>
            </a:extLst>
          </p:cNvPr>
          <p:cNvSpPr/>
          <p:nvPr/>
        </p:nvSpPr>
        <p:spPr>
          <a:xfrm>
            <a:off x="-31318" y="1"/>
            <a:ext cx="9175318" cy="129539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itle 1"/>
          <p:cNvSpPr>
            <a:spLocks noGrp="1"/>
          </p:cNvSpPr>
          <p:nvPr>
            <p:ph type="title"/>
          </p:nvPr>
        </p:nvSpPr>
        <p:spPr>
          <a:xfrm>
            <a:off x="457200" y="152400"/>
            <a:ext cx="8229600" cy="1143000"/>
          </a:xfrm>
        </p:spPr>
        <p:txBody>
          <a:bodyPr>
            <a:noAutofit/>
          </a:bodyPr>
          <a:lstStyle/>
          <a:p>
            <a:r>
              <a:rPr lang="en-US" sz="3200" b="1" dirty="0">
                <a:ln w="9525">
                  <a:noFill/>
                  <a:prstDash val="solid"/>
                </a:ln>
                <a:solidFill>
                  <a:srgbClr val="C00000"/>
                </a:solidFill>
                <a:effectLst>
                  <a:outerShdw blurRad="12700" dist="38100" dir="2700000" algn="tl" rotWithShape="0">
                    <a:schemeClr val="bg1">
                      <a:lumMod val="50000"/>
                    </a:schemeClr>
                  </a:outerShdw>
                </a:effectLst>
                <a:latin typeface="Eras Demi ITC" panose="020B0805030504020804" pitchFamily="34" charset="0"/>
              </a:rPr>
              <a:t>Who are not allowed to be vaccinated?</a:t>
            </a:r>
          </a:p>
        </p:txBody>
      </p:sp>
      <p:sp>
        <p:nvSpPr>
          <p:cNvPr id="3" name="Content Placeholder 2"/>
          <p:cNvSpPr>
            <a:spLocks noGrp="1"/>
          </p:cNvSpPr>
          <p:nvPr>
            <p:ph idx="1"/>
          </p:nvPr>
        </p:nvSpPr>
        <p:spPr>
          <a:xfrm>
            <a:off x="457200" y="1600200"/>
            <a:ext cx="5105400" cy="4525963"/>
          </a:xfrm>
        </p:spPr>
        <p:txBody>
          <a:bodyPr>
            <a:normAutofit/>
          </a:bodyPr>
          <a:lstStyle/>
          <a:p>
            <a:r>
              <a:rPr lang="en-US" dirty="0"/>
              <a:t>Those with allergy or hypersensitivity to the vaccine or any of its components. </a:t>
            </a:r>
          </a:p>
          <a:p>
            <a:endParaRPr lang="en-US" sz="2400" dirty="0"/>
          </a:p>
          <a:p>
            <a:pPr marL="0" indent="0">
              <a:buNone/>
            </a:pPr>
            <a:r>
              <a:rPr lang="en-US" sz="2400" dirty="0"/>
              <a:t>Always make sure to consult your doctor</a:t>
            </a:r>
          </a:p>
        </p:txBody>
      </p:sp>
      <p:pic>
        <p:nvPicPr>
          <p:cNvPr id="7170" name="Picture 2" descr="Image result for stop sign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93111"/>
            <a:ext cx="3276600" cy="3214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045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C851073-0466-4C21-AF2F-C80E7240451B}"/>
              </a:ext>
            </a:extLst>
          </p:cNvPr>
          <p:cNvSpPr/>
          <p:nvPr/>
        </p:nvSpPr>
        <p:spPr>
          <a:xfrm>
            <a:off x="-29186" y="0"/>
            <a:ext cx="4992724" cy="685798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2DCDD1AA-A3B7-4662-A4BE-D1256371F398}"/>
              </a:ext>
            </a:extLst>
          </p:cNvPr>
          <p:cNvSpPr txBox="1">
            <a:spLocks/>
          </p:cNvSpPr>
          <p:nvPr/>
        </p:nvSpPr>
        <p:spPr>
          <a:xfrm>
            <a:off x="558206" y="1906240"/>
            <a:ext cx="366560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Eras Demi ITC" panose="020B0805030504020804" pitchFamily="34" charset="0"/>
              </a:rPr>
              <a:t>Vaccines are not just for babies</a:t>
            </a:r>
          </a:p>
        </p:txBody>
      </p:sp>
      <p:pic>
        <p:nvPicPr>
          <p:cNvPr id="14" name="Picture 13">
            <a:extLst>
              <a:ext uri="{FF2B5EF4-FFF2-40B4-BE49-F238E27FC236}">
                <a16:creationId xmlns:a16="http://schemas.microsoft.com/office/drawing/2014/main" id="{638FDAA2-132B-4F0B-A3BD-E9CB438BBD7F}"/>
              </a:ext>
            </a:extLst>
          </p:cNvPr>
          <p:cNvPicPr>
            <a:picLocks noChangeAspect="1"/>
          </p:cNvPicPr>
          <p:nvPr/>
        </p:nvPicPr>
        <p:blipFill>
          <a:blip r:embed="rId3"/>
          <a:stretch>
            <a:fillRect/>
          </a:stretch>
        </p:blipFill>
        <p:spPr>
          <a:xfrm>
            <a:off x="5141499" y="4414410"/>
            <a:ext cx="2438400" cy="2443590"/>
          </a:xfrm>
          <a:prstGeom prst="rect">
            <a:avLst/>
          </a:prstGeom>
        </p:spPr>
      </p:pic>
      <p:pic>
        <p:nvPicPr>
          <p:cNvPr id="12" name="Picture 11">
            <a:extLst>
              <a:ext uri="{FF2B5EF4-FFF2-40B4-BE49-F238E27FC236}">
                <a16:creationId xmlns:a16="http://schemas.microsoft.com/office/drawing/2014/main" id="{21035E60-5EE2-4BE0-9947-4A2740BF3C4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77399" y="2598960"/>
            <a:ext cx="5566601" cy="3866223"/>
          </a:xfrm>
          <a:prstGeom prst="rect">
            <a:avLst/>
          </a:prstGeom>
        </p:spPr>
      </p:pic>
      <p:pic>
        <p:nvPicPr>
          <p:cNvPr id="5" name="Content Placeholder 4">
            <a:extLst>
              <a:ext uri="{FF2B5EF4-FFF2-40B4-BE49-F238E27FC236}">
                <a16:creationId xmlns:a16="http://schemas.microsoft.com/office/drawing/2014/main" id="{BE43E03E-2E44-42D3-AEFD-891923DB1CB6}"/>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836127" y="152400"/>
            <a:ext cx="5257800" cy="2962896"/>
          </a:xfrm>
        </p:spPr>
      </p:pic>
      <p:sp>
        <p:nvSpPr>
          <p:cNvPr id="15" name="TextBox 14">
            <a:extLst>
              <a:ext uri="{FF2B5EF4-FFF2-40B4-BE49-F238E27FC236}">
                <a16:creationId xmlns:a16="http://schemas.microsoft.com/office/drawing/2014/main" id="{990FF3A1-D4EB-4A2E-A564-0215F2E83B8D}"/>
              </a:ext>
            </a:extLst>
          </p:cNvPr>
          <p:cNvSpPr txBox="1"/>
          <p:nvPr/>
        </p:nvSpPr>
        <p:spPr>
          <a:xfrm>
            <a:off x="4876800" y="476806"/>
            <a:ext cx="1219200" cy="369332"/>
          </a:xfrm>
          <a:prstGeom prst="rect">
            <a:avLst/>
          </a:prstGeom>
          <a:noFill/>
        </p:spPr>
        <p:txBody>
          <a:bodyPr wrap="square" rtlCol="0">
            <a:spAutoFit/>
          </a:bodyPr>
          <a:lstStyle/>
          <a:p>
            <a:r>
              <a:rPr lang="en-US" b="1" dirty="0">
                <a:latin typeface="Arial Narrow" panose="020B0606020202030204" pitchFamily="34" charset="0"/>
              </a:rPr>
              <a:t>Diphtheria</a:t>
            </a:r>
          </a:p>
        </p:txBody>
      </p:sp>
      <p:sp>
        <p:nvSpPr>
          <p:cNvPr id="16" name="TextBox 15">
            <a:extLst>
              <a:ext uri="{FF2B5EF4-FFF2-40B4-BE49-F238E27FC236}">
                <a16:creationId xmlns:a16="http://schemas.microsoft.com/office/drawing/2014/main" id="{0F79B3AC-F92D-44DA-98FD-A3C015872687}"/>
              </a:ext>
            </a:extLst>
          </p:cNvPr>
          <p:cNvSpPr txBox="1"/>
          <p:nvPr/>
        </p:nvSpPr>
        <p:spPr>
          <a:xfrm>
            <a:off x="5571789" y="806982"/>
            <a:ext cx="1219200" cy="276999"/>
          </a:xfrm>
          <a:prstGeom prst="rect">
            <a:avLst/>
          </a:prstGeom>
          <a:noFill/>
        </p:spPr>
        <p:txBody>
          <a:bodyPr wrap="square" rtlCol="0">
            <a:spAutoFit/>
          </a:bodyPr>
          <a:lstStyle/>
          <a:p>
            <a:r>
              <a:rPr lang="en-US" sz="1200" b="1" dirty="0">
                <a:latin typeface="Arial Narrow" panose="020B0606020202030204" pitchFamily="34" charset="0"/>
              </a:rPr>
              <a:t>Hep A &amp; B</a:t>
            </a:r>
          </a:p>
        </p:txBody>
      </p:sp>
      <p:sp>
        <p:nvSpPr>
          <p:cNvPr id="17" name="TextBox 16">
            <a:extLst>
              <a:ext uri="{FF2B5EF4-FFF2-40B4-BE49-F238E27FC236}">
                <a16:creationId xmlns:a16="http://schemas.microsoft.com/office/drawing/2014/main" id="{076D6D8C-0E02-4337-B301-1004FAD1A6B8}"/>
              </a:ext>
            </a:extLst>
          </p:cNvPr>
          <p:cNvSpPr txBox="1"/>
          <p:nvPr/>
        </p:nvSpPr>
        <p:spPr>
          <a:xfrm>
            <a:off x="6045179" y="1188280"/>
            <a:ext cx="1219200" cy="400110"/>
          </a:xfrm>
          <a:prstGeom prst="rect">
            <a:avLst/>
          </a:prstGeom>
          <a:noFill/>
        </p:spPr>
        <p:txBody>
          <a:bodyPr wrap="square" rtlCol="0">
            <a:spAutoFit/>
          </a:bodyPr>
          <a:lstStyle/>
          <a:p>
            <a:r>
              <a:rPr lang="en-US" sz="2000" b="1" dirty="0">
                <a:latin typeface="Arial Narrow" panose="020B0606020202030204" pitchFamily="34" charset="0"/>
              </a:rPr>
              <a:t>HPV</a:t>
            </a:r>
          </a:p>
        </p:txBody>
      </p:sp>
      <p:sp>
        <p:nvSpPr>
          <p:cNvPr id="19" name="TextBox 18">
            <a:extLst>
              <a:ext uri="{FF2B5EF4-FFF2-40B4-BE49-F238E27FC236}">
                <a16:creationId xmlns:a16="http://schemas.microsoft.com/office/drawing/2014/main" id="{C76707E5-A966-46CE-9920-B347226C2655}"/>
              </a:ext>
            </a:extLst>
          </p:cNvPr>
          <p:cNvSpPr txBox="1"/>
          <p:nvPr/>
        </p:nvSpPr>
        <p:spPr>
          <a:xfrm>
            <a:off x="4331053" y="813098"/>
            <a:ext cx="1219200" cy="369332"/>
          </a:xfrm>
          <a:prstGeom prst="rect">
            <a:avLst/>
          </a:prstGeom>
          <a:noFill/>
        </p:spPr>
        <p:txBody>
          <a:bodyPr wrap="square" rtlCol="0">
            <a:spAutoFit/>
          </a:bodyPr>
          <a:lstStyle/>
          <a:p>
            <a:r>
              <a:rPr lang="en-US" b="1" dirty="0">
                <a:latin typeface="Arial Narrow" panose="020B0606020202030204" pitchFamily="34" charset="0"/>
              </a:rPr>
              <a:t>Tetanus</a:t>
            </a:r>
          </a:p>
        </p:txBody>
      </p:sp>
      <p:sp>
        <p:nvSpPr>
          <p:cNvPr id="20" name="TextBox 19">
            <a:extLst>
              <a:ext uri="{FF2B5EF4-FFF2-40B4-BE49-F238E27FC236}">
                <a16:creationId xmlns:a16="http://schemas.microsoft.com/office/drawing/2014/main" id="{34F3CEE5-DD4E-4B8A-A9CB-FE00D672FA4C}"/>
              </a:ext>
            </a:extLst>
          </p:cNvPr>
          <p:cNvSpPr txBox="1"/>
          <p:nvPr/>
        </p:nvSpPr>
        <p:spPr>
          <a:xfrm>
            <a:off x="6712332" y="1058802"/>
            <a:ext cx="1219200" cy="523220"/>
          </a:xfrm>
          <a:prstGeom prst="rect">
            <a:avLst/>
          </a:prstGeom>
          <a:noFill/>
        </p:spPr>
        <p:txBody>
          <a:bodyPr wrap="square" rtlCol="0">
            <a:spAutoFit/>
          </a:bodyPr>
          <a:lstStyle/>
          <a:p>
            <a:pPr algn="ctr"/>
            <a:r>
              <a:rPr lang="en-US" sz="1400" b="1" dirty="0">
                <a:latin typeface="Arial Narrow" panose="020B0606020202030204" pitchFamily="34" charset="0"/>
              </a:rPr>
              <a:t>Whooping Cough</a:t>
            </a:r>
          </a:p>
        </p:txBody>
      </p:sp>
      <p:sp>
        <p:nvSpPr>
          <p:cNvPr id="21" name="TextBox 20">
            <a:extLst>
              <a:ext uri="{FF2B5EF4-FFF2-40B4-BE49-F238E27FC236}">
                <a16:creationId xmlns:a16="http://schemas.microsoft.com/office/drawing/2014/main" id="{41BB5494-27CF-43F4-A060-086FE7286F73}"/>
              </a:ext>
            </a:extLst>
          </p:cNvPr>
          <p:cNvSpPr txBox="1"/>
          <p:nvPr/>
        </p:nvSpPr>
        <p:spPr>
          <a:xfrm>
            <a:off x="6517117" y="732837"/>
            <a:ext cx="1219200" cy="400110"/>
          </a:xfrm>
          <a:prstGeom prst="rect">
            <a:avLst/>
          </a:prstGeom>
          <a:noFill/>
        </p:spPr>
        <p:txBody>
          <a:bodyPr wrap="square" rtlCol="0">
            <a:spAutoFit/>
          </a:bodyPr>
          <a:lstStyle/>
          <a:p>
            <a:r>
              <a:rPr lang="en-US" sz="2000" b="1" dirty="0">
                <a:latin typeface="Arial Narrow" panose="020B0606020202030204" pitchFamily="34" charset="0"/>
              </a:rPr>
              <a:t>Flu</a:t>
            </a:r>
          </a:p>
        </p:txBody>
      </p:sp>
      <p:sp>
        <p:nvSpPr>
          <p:cNvPr id="22" name="TextBox 21">
            <a:extLst>
              <a:ext uri="{FF2B5EF4-FFF2-40B4-BE49-F238E27FC236}">
                <a16:creationId xmlns:a16="http://schemas.microsoft.com/office/drawing/2014/main" id="{3E65410C-E961-470D-8EEE-664D19A6C95A}"/>
              </a:ext>
            </a:extLst>
          </p:cNvPr>
          <p:cNvSpPr txBox="1"/>
          <p:nvPr/>
        </p:nvSpPr>
        <p:spPr>
          <a:xfrm>
            <a:off x="6744316" y="543925"/>
            <a:ext cx="1497873" cy="523220"/>
          </a:xfrm>
          <a:prstGeom prst="rect">
            <a:avLst/>
          </a:prstGeom>
          <a:noFill/>
        </p:spPr>
        <p:txBody>
          <a:bodyPr wrap="square" rtlCol="0">
            <a:spAutoFit/>
          </a:bodyPr>
          <a:lstStyle/>
          <a:p>
            <a:pPr algn="ctr"/>
            <a:r>
              <a:rPr lang="en-US" sz="1400" b="1" dirty="0">
                <a:latin typeface="Arial Narrow" panose="020B0606020202030204" pitchFamily="34" charset="0"/>
              </a:rPr>
              <a:t>Meningococcal Disease</a:t>
            </a:r>
          </a:p>
        </p:txBody>
      </p:sp>
      <p:sp>
        <p:nvSpPr>
          <p:cNvPr id="23" name="TextBox 22">
            <a:extLst>
              <a:ext uri="{FF2B5EF4-FFF2-40B4-BE49-F238E27FC236}">
                <a16:creationId xmlns:a16="http://schemas.microsoft.com/office/drawing/2014/main" id="{896079AD-D5FD-46DE-B093-DEEFA89FAFCD}"/>
              </a:ext>
            </a:extLst>
          </p:cNvPr>
          <p:cNvSpPr txBox="1"/>
          <p:nvPr/>
        </p:nvSpPr>
        <p:spPr>
          <a:xfrm>
            <a:off x="7315575" y="867405"/>
            <a:ext cx="2025292" cy="646331"/>
          </a:xfrm>
          <a:prstGeom prst="rect">
            <a:avLst/>
          </a:prstGeom>
          <a:noFill/>
        </p:spPr>
        <p:txBody>
          <a:bodyPr wrap="square" rtlCol="0">
            <a:spAutoFit/>
          </a:bodyPr>
          <a:lstStyle/>
          <a:p>
            <a:pPr algn="ctr"/>
            <a:r>
              <a:rPr lang="en-US" b="1" dirty="0" err="1">
                <a:latin typeface="Arial Narrow" panose="020B0606020202030204" pitchFamily="34" charset="0"/>
              </a:rPr>
              <a:t>Pneumoccal</a:t>
            </a:r>
            <a:r>
              <a:rPr lang="en-US" b="1" dirty="0">
                <a:latin typeface="Arial Narrow" panose="020B0606020202030204" pitchFamily="34" charset="0"/>
              </a:rPr>
              <a:t> Disease</a:t>
            </a:r>
          </a:p>
        </p:txBody>
      </p:sp>
      <p:sp>
        <p:nvSpPr>
          <p:cNvPr id="24" name="TextBox 23">
            <a:extLst>
              <a:ext uri="{FF2B5EF4-FFF2-40B4-BE49-F238E27FC236}">
                <a16:creationId xmlns:a16="http://schemas.microsoft.com/office/drawing/2014/main" id="{20B89C42-E592-4062-8BA0-68867EC3FA47}"/>
              </a:ext>
            </a:extLst>
          </p:cNvPr>
          <p:cNvSpPr txBox="1"/>
          <p:nvPr/>
        </p:nvSpPr>
        <p:spPr>
          <a:xfrm>
            <a:off x="5115298" y="1119424"/>
            <a:ext cx="1219200" cy="307777"/>
          </a:xfrm>
          <a:prstGeom prst="rect">
            <a:avLst/>
          </a:prstGeom>
          <a:noFill/>
        </p:spPr>
        <p:txBody>
          <a:bodyPr wrap="square" rtlCol="0">
            <a:spAutoFit/>
          </a:bodyPr>
          <a:lstStyle/>
          <a:p>
            <a:r>
              <a:rPr lang="en-US" sz="1400" b="1" dirty="0">
                <a:latin typeface="Arial Narrow" panose="020B0606020202030204" pitchFamily="34" charset="0"/>
              </a:rPr>
              <a:t>Shingles</a:t>
            </a:r>
          </a:p>
        </p:txBody>
      </p:sp>
      <p:sp>
        <p:nvSpPr>
          <p:cNvPr id="25" name="TextBox 24">
            <a:extLst>
              <a:ext uri="{FF2B5EF4-FFF2-40B4-BE49-F238E27FC236}">
                <a16:creationId xmlns:a16="http://schemas.microsoft.com/office/drawing/2014/main" id="{7454C641-8AD9-499F-924A-12686FD40A81}"/>
              </a:ext>
            </a:extLst>
          </p:cNvPr>
          <p:cNvSpPr txBox="1"/>
          <p:nvPr/>
        </p:nvSpPr>
        <p:spPr>
          <a:xfrm>
            <a:off x="4223810" y="1251890"/>
            <a:ext cx="1219200" cy="369332"/>
          </a:xfrm>
          <a:prstGeom prst="rect">
            <a:avLst/>
          </a:prstGeom>
          <a:noFill/>
        </p:spPr>
        <p:txBody>
          <a:bodyPr wrap="square" rtlCol="0">
            <a:spAutoFit/>
          </a:bodyPr>
          <a:lstStyle/>
          <a:p>
            <a:r>
              <a:rPr lang="en-US" b="1" dirty="0">
                <a:latin typeface="Arial Narrow" panose="020B0606020202030204" pitchFamily="34" charset="0"/>
              </a:rPr>
              <a:t>Measles</a:t>
            </a:r>
          </a:p>
        </p:txBody>
      </p:sp>
      <p:sp>
        <p:nvSpPr>
          <p:cNvPr id="26" name="TextBox 25">
            <a:extLst>
              <a:ext uri="{FF2B5EF4-FFF2-40B4-BE49-F238E27FC236}">
                <a16:creationId xmlns:a16="http://schemas.microsoft.com/office/drawing/2014/main" id="{6D78BAAF-646B-4204-B06F-4BDD54A26C98}"/>
              </a:ext>
            </a:extLst>
          </p:cNvPr>
          <p:cNvSpPr txBox="1"/>
          <p:nvPr/>
        </p:nvSpPr>
        <p:spPr>
          <a:xfrm>
            <a:off x="4010772" y="1070585"/>
            <a:ext cx="1219200" cy="276999"/>
          </a:xfrm>
          <a:prstGeom prst="rect">
            <a:avLst/>
          </a:prstGeom>
          <a:noFill/>
        </p:spPr>
        <p:txBody>
          <a:bodyPr wrap="square" rtlCol="0">
            <a:spAutoFit/>
          </a:bodyPr>
          <a:lstStyle/>
          <a:p>
            <a:r>
              <a:rPr lang="en-US" sz="1200" b="1" dirty="0">
                <a:latin typeface="Arial Narrow" panose="020B0606020202030204" pitchFamily="34" charset="0"/>
              </a:rPr>
              <a:t>Mumps</a:t>
            </a:r>
          </a:p>
        </p:txBody>
      </p:sp>
      <p:sp>
        <p:nvSpPr>
          <p:cNvPr id="27" name="TextBox 26">
            <a:extLst>
              <a:ext uri="{FF2B5EF4-FFF2-40B4-BE49-F238E27FC236}">
                <a16:creationId xmlns:a16="http://schemas.microsoft.com/office/drawing/2014/main" id="{EFF5A982-A4C5-4F64-B884-84D934C112D2}"/>
              </a:ext>
            </a:extLst>
          </p:cNvPr>
          <p:cNvSpPr txBox="1"/>
          <p:nvPr/>
        </p:nvSpPr>
        <p:spPr>
          <a:xfrm>
            <a:off x="6080760" y="281965"/>
            <a:ext cx="1219200" cy="276999"/>
          </a:xfrm>
          <a:prstGeom prst="rect">
            <a:avLst/>
          </a:prstGeom>
          <a:noFill/>
        </p:spPr>
        <p:txBody>
          <a:bodyPr wrap="square" rtlCol="0">
            <a:spAutoFit/>
          </a:bodyPr>
          <a:lstStyle/>
          <a:p>
            <a:r>
              <a:rPr lang="en-US" sz="1200" b="1" dirty="0">
                <a:latin typeface="Arial Narrow" panose="020B0606020202030204" pitchFamily="34" charset="0"/>
              </a:rPr>
              <a:t>German Measles</a:t>
            </a:r>
          </a:p>
        </p:txBody>
      </p:sp>
      <p:sp>
        <p:nvSpPr>
          <p:cNvPr id="28" name="TextBox 27">
            <a:extLst>
              <a:ext uri="{FF2B5EF4-FFF2-40B4-BE49-F238E27FC236}">
                <a16:creationId xmlns:a16="http://schemas.microsoft.com/office/drawing/2014/main" id="{8C0DD605-683D-491D-85B7-442AECDA8957}"/>
              </a:ext>
            </a:extLst>
          </p:cNvPr>
          <p:cNvSpPr txBox="1"/>
          <p:nvPr/>
        </p:nvSpPr>
        <p:spPr>
          <a:xfrm>
            <a:off x="5921776" y="581363"/>
            <a:ext cx="1219200" cy="276999"/>
          </a:xfrm>
          <a:prstGeom prst="rect">
            <a:avLst/>
          </a:prstGeom>
          <a:noFill/>
        </p:spPr>
        <p:txBody>
          <a:bodyPr wrap="square" rtlCol="0">
            <a:spAutoFit/>
          </a:bodyPr>
          <a:lstStyle/>
          <a:p>
            <a:r>
              <a:rPr lang="en-US" sz="1200" b="1" dirty="0">
                <a:latin typeface="Arial Narrow" panose="020B0606020202030204" pitchFamily="34" charset="0"/>
              </a:rPr>
              <a:t>Chickenpox</a:t>
            </a:r>
          </a:p>
        </p:txBody>
      </p:sp>
      <p:sp>
        <p:nvSpPr>
          <p:cNvPr id="29" name="TextBox 28">
            <a:extLst>
              <a:ext uri="{FF2B5EF4-FFF2-40B4-BE49-F238E27FC236}">
                <a16:creationId xmlns:a16="http://schemas.microsoft.com/office/drawing/2014/main" id="{A1B8CFDF-1A08-4E8A-9A6C-5C61DBEF7075}"/>
              </a:ext>
            </a:extLst>
          </p:cNvPr>
          <p:cNvSpPr txBox="1"/>
          <p:nvPr/>
        </p:nvSpPr>
        <p:spPr>
          <a:xfrm>
            <a:off x="6045179" y="1015765"/>
            <a:ext cx="1219200" cy="276999"/>
          </a:xfrm>
          <a:prstGeom prst="rect">
            <a:avLst/>
          </a:prstGeom>
          <a:noFill/>
        </p:spPr>
        <p:txBody>
          <a:bodyPr wrap="square" rtlCol="0">
            <a:spAutoFit/>
          </a:bodyPr>
          <a:lstStyle/>
          <a:p>
            <a:r>
              <a:rPr lang="en-US" sz="1200" b="1" dirty="0">
                <a:latin typeface="Arial Narrow" panose="020B0606020202030204" pitchFamily="34" charset="0"/>
              </a:rPr>
              <a:t>Typhoid</a:t>
            </a:r>
          </a:p>
        </p:txBody>
      </p:sp>
      <p:sp>
        <p:nvSpPr>
          <p:cNvPr id="30" name="TextBox 29">
            <a:extLst>
              <a:ext uri="{FF2B5EF4-FFF2-40B4-BE49-F238E27FC236}">
                <a16:creationId xmlns:a16="http://schemas.microsoft.com/office/drawing/2014/main" id="{5225825E-C719-40C1-808B-7377632ADAEF}"/>
              </a:ext>
            </a:extLst>
          </p:cNvPr>
          <p:cNvSpPr txBox="1"/>
          <p:nvPr/>
        </p:nvSpPr>
        <p:spPr>
          <a:xfrm>
            <a:off x="5138531" y="297173"/>
            <a:ext cx="1219200" cy="276999"/>
          </a:xfrm>
          <a:prstGeom prst="rect">
            <a:avLst/>
          </a:prstGeom>
          <a:noFill/>
        </p:spPr>
        <p:txBody>
          <a:bodyPr wrap="square" rtlCol="0">
            <a:spAutoFit/>
          </a:bodyPr>
          <a:lstStyle/>
          <a:p>
            <a:r>
              <a:rPr lang="en-US" sz="1200" b="1" dirty="0">
                <a:latin typeface="Arial Narrow" panose="020B0606020202030204" pitchFamily="34" charset="0"/>
              </a:rPr>
              <a:t>Rabies</a:t>
            </a:r>
          </a:p>
        </p:txBody>
      </p:sp>
      <p:sp>
        <p:nvSpPr>
          <p:cNvPr id="31" name="TextBox 30">
            <a:extLst>
              <a:ext uri="{FF2B5EF4-FFF2-40B4-BE49-F238E27FC236}">
                <a16:creationId xmlns:a16="http://schemas.microsoft.com/office/drawing/2014/main" id="{03AC00E9-C297-4350-B8D5-4BBA04F8A6FB}"/>
              </a:ext>
            </a:extLst>
          </p:cNvPr>
          <p:cNvSpPr txBox="1"/>
          <p:nvPr/>
        </p:nvSpPr>
        <p:spPr>
          <a:xfrm>
            <a:off x="757998" y="4110582"/>
            <a:ext cx="2819400" cy="1384995"/>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Older children and adults need protection too</a:t>
            </a:r>
          </a:p>
        </p:txBody>
      </p:sp>
      <p:pic>
        <p:nvPicPr>
          <p:cNvPr id="33" name="Graphic 32" descr="Needle">
            <a:extLst>
              <a:ext uri="{FF2B5EF4-FFF2-40B4-BE49-F238E27FC236}">
                <a16:creationId xmlns:a16="http://schemas.microsoft.com/office/drawing/2014/main" id="{B7441930-CFA7-416B-9C59-198BFD53FF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flipH="1">
            <a:off x="606238" y="4039213"/>
            <a:ext cx="609601" cy="609601"/>
          </a:xfrm>
          <a:prstGeom prst="rect">
            <a:avLst/>
          </a:prstGeom>
        </p:spPr>
      </p:pic>
    </p:spTree>
    <p:extLst>
      <p:ext uri="{BB962C8B-B14F-4D97-AF65-F5344CB8AC3E}">
        <p14:creationId xmlns:p14="http://schemas.microsoft.com/office/powerpoint/2010/main" val="336281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5FCDD65-8420-425A-858E-FEB23F458C09}"/>
              </a:ext>
            </a:extLst>
          </p:cNvPr>
          <p:cNvSpPr/>
          <p:nvPr/>
        </p:nvSpPr>
        <p:spPr>
          <a:xfrm>
            <a:off x="-31318" y="1"/>
            <a:ext cx="9175318" cy="129539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itle 1"/>
          <p:cNvSpPr>
            <a:spLocks noGrp="1"/>
          </p:cNvSpPr>
          <p:nvPr>
            <p:ph type="title"/>
          </p:nvPr>
        </p:nvSpPr>
        <p:spPr/>
        <p:txBody>
          <a:bodyPr>
            <a:noAutofit/>
          </a:bodyPr>
          <a:lstStyle/>
          <a:p>
            <a:r>
              <a:rPr lang="en-US" sz="2800" b="1" dirty="0">
                <a:ln w="9525">
                  <a:noFill/>
                  <a:prstDash val="solid"/>
                </a:ln>
                <a:solidFill>
                  <a:srgbClr val="C00000"/>
                </a:solidFill>
                <a:effectLst>
                  <a:outerShdw blurRad="12700" dist="38100" dir="2700000" algn="tl" rotWithShape="0">
                    <a:schemeClr val="bg1">
                      <a:lumMod val="50000"/>
                    </a:schemeClr>
                  </a:outerShdw>
                </a:effectLst>
                <a:latin typeface="Eras Demi ITC" panose="020B0805030504020804" pitchFamily="34" charset="0"/>
              </a:rPr>
              <a:t>Vaccine Recommendation Against Pneumonia is done by Experts</a:t>
            </a:r>
          </a:p>
        </p:txBody>
      </p:sp>
      <p:pic>
        <p:nvPicPr>
          <p:cNvPr id="8194" name="Picture 2" descr="Image result for world health organiza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292" b="24465"/>
          <a:stretch/>
        </p:blipFill>
        <p:spPr bwMode="auto">
          <a:xfrm>
            <a:off x="180384" y="1752599"/>
            <a:ext cx="4211661" cy="151414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9823" y="1694979"/>
            <a:ext cx="4343400" cy="154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384" y="3394887"/>
            <a:ext cx="5638802" cy="21358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8" name="Picture 6" descr="Image result for philippine foundation for vaccin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4921277"/>
            <a:ext cx="1657352" cy="1218839"/>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68DEDC77-E5AE-42A9-B288-7E9FBAC411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7085" y="5677856"/>
            <a:ext cx="4273493" cy="924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2E7E5CFD-DD60-46CC-9F51-D0988BDC594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19800" y="3561140"/>
            <a:ext cx="1218840" cy="1218840"/>
          </a:xfrm>
          <a:prstGeom prst="rect">
            <a:avLst/>
          </a:prstGeom>
        </p:spPr>
      </p:pic>
      <p:pic>
        <p:nvPicPr>
          <p:cNvPr id="6" name="Picture 5">
            <a:extLst>
              <a:ext uri="{FF2B5EF4-FFF2-40B4-BE49-F238E27FC236}">
                <a16:creationId xmlns:a16="http://schemas.microsoft.com/office/drawing/2014/main" id="{3687B536-6263-4563-96BC-74C6D5B71447}"/>
              </a:ext>
            </a:extLst>
          </p:cNvPr>
          <p:cNvPicPr>
            <a:picLocks noChangeAspect="1"/>
          </p:cNvPicPr>
          <p:nvPr/>
        </p:nvPicPr>
        <p:blipFill rotWithShape="1">
          <a:blip r:embed="rId9">
            <a:extLst>
              <a:ext uri="{28A0092B-C50C-407E-A947-70E740481C1C}">
                <a14:useLocalDpi xmlns:a14="http://schemas.microsoft.com/office/drawing/2010/main" val="0"/>
              </a:ext>
            </a:extLst>
          </a:blip>
          <a:srcRect r="46014"/>
          <a:stretch/>
        </p:blipFill>
        <p:spPr>
          <a:xfrm>
            <a:off x="7406554" y="3377470"/>
            <a:ext cx="1471009" cy="1483120"/>
          </a:xfrm>
          <a:prstGeom prst="rect">
            <a:avLst/>
          </a:prstGeom>
        </p:spPr>
      </p:pic>
    </p:spTree>
    <p:extLst>
      <p:ext uri="{BB962C8B-B14F-4D97-AF65-F5344CB8AC3E}">
        <p14:creationId xmlns:p14="http://schemas.microsoft.com/office/powerpoint/2010/main" val="3592078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8E008D2-10C7-4D5A-8D51-6E51CB9063BC}"/>
              </a:ext>
            </a:extLst>
          </p:cNvPr>
          <p:cNvSpPr/>
          <p:nvPr/>
        </p:nvSpPr>
        <p:spPr>
          <a:xfrm>
            <a:off x="-31318" y="46038"/>
            <a:ext cx="9175318" cy="1600199"/>
          </a:xfrm>
          <a:prstGeom prst="rect">
            <a:avLst/>
          </a:prstGeom>
          <a:gradFill flip="none" rotWithShape="1">
            <a:gsLst>
              <a:gs pos="1000">
                <a:schemeClr val="accent3">
                  <a:lumMod val="67000"/>
                </a:schemeClr>
              </a:gs>
              <a:gs pos="17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DC48A7E1-BC21-4652-9257-E2E5A3131AA3}"/>
              </a:ext>
            </a:extLst>
          </p:cNvPr>
          <p:cNvSpPr>
            <a:spLocks noGrp="1"/>
          </p:cNvSpPr>
          <p:nvPr>
            <p:ph type="title"/>
          </p:nvPr>
        </p:nvSpPr>
        <p:spPr/>
        <p:txBody>
          <a:bodyPr/>
          <a:lstStyle/>
          <a:p>
            <a:r>
              <a:rPr lang="en-US" b="1" dirty="0">
                <a:ln w="9525">
                  <a:noFill/>
                  <a:prstDash val="solid"/>
                </a:ln>
                <a:solidFill>
                  <a:srgbClr val="C00000"/>
                </a:solidFill>
                <a:effectLst>
                  <a:outerShdw blurRad="12700" dist="38100" dir="2700000" algn="tl" rotWithShape="0">
                    <a:schemeClr val="bg1">
                      <a:lumMod val="50000"/>
                    </a:schemeClr>
                  </a:outerShdw>
                </a:effectLst>
                <a:latin typeface="Eras Demi ITC" panose="020B0805030504020804" pitchFamily="34" charset="0"/>
              </a:rPr>
              <a:t>Key points</a:t>
            </a:r>
          </a:p>
        </p:txBody>
      </p:sp>
      <p:sp>
        <p:nvSpPr>
          <p:cNvPr id="3" name="Content Placeholder 2">
            <a:extLst>
              <a:ext uri="{FF2B5EF4-FFF2-40B4-BE49-F238E27FC236}">
                <a16:creationId xmlns:a16="http://schemas.microsoft.com/office/drawing/2014/main" id="{F959D6A6-F06A-4A4D-A64A-CAF7584BA640}"/>
              </a:ext>
            </a:extLst>
          </p:cNvPr>
          <p:cNvSpPr>
            <a:spLocks noGrp="1"/>
          </p:cNvSpPr>
          <p:nvPr>
            <p:ph idx="1"/>
          </p:nvPr>
        </p:nvSpPr>
        <p:spPr>
          <a:xfrm>
            <a:off x="457200" y="1892254"/>
            <a:ext cx="8229600" cy="4525963"/>
          </a:xfrm>
        </p:spPr>
        <p:txBody>
          <a:bodyPr>
            <a:normAutofit fontScale="92500" lnSpcReduction="20000"/>
          </a:bodyPr>
          <a:lstStyle/>
          <a:p>
            <a:r>
              <a:rPr lang="en-US" dirty="0"/>
              <a:t>Pneumonia is caused by viruses, fungi and bacteria</a:t>
            </a:r>
          </a:p>
          <a:p>
            <a:r>
              <a:rPr lang="en-US" i="1" dirty="0"/>
              <a:t>Streptococcus pneumoniae </a:t>
            </a:r>
            <a:r>
              <a:rPr lang="en-US" dirty="0"/>
              <a:t>is the most common bacteria that causes pneumonia</a:t>
            </a:r>
          </a:p>
          <a:p>
            <a:r>
              <a:rPr lang="en-US" dirty="0"/>
              <a:t>Pneumococcal pneumonia is preventable by vaccination</a:t>
            </a:r>
          </a:p>
          <a:p>
            <a:r>
              <a:rPr lang="en-US" dirty="0"/>
              <a:t>Diabetic patients even before the age of 60 should have pneumococcal vaccine</a:t>
            </a:r>
          </a:p>
          <a:p>
            <a:r>
              <a:rPr lang="en-US" dirty="0"/>
              <a:t>Pneumococcal vaccine is available in health centers for senior citizens</a:t>
            </a:r>
          </a:p>
        </p:txBody>
      </p:sp>
    </p:spTree>
    <p:extLst>
      <p:ext uri="{BB962C8B-B14F-4D97-AF65-F5344CB8AC3E}">
        <p14:creationId xmlns:p14="http://schemas.microsoft.com/office/powerpoint/2010/main" val="1997437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0C851073-0466-4C21-AF2F-C80E7240451B}"/>
              </a:ext>
            </a:extLst>
          </p:cNvPr>
          <p:cNvSpPr/>
          <p:nvPr/>
        </p:nvSpPr>
        <p:spPr>
          <a:xfrm>
            <a:off x="-29186" y="0"/>
            <a:ext cx="4992724" cy="685798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2DCDD1AA-A3B7-4662-A4BE-D1256371F398}"/>
              </a:ext>
            </a:extLst>
          </p:cNvPr>
          <p:cNvSpPr txBox="1">
            <a:spLocks/>
          </p:cNvSpPr>
          <p:nvPr/>
        </p:nvSpPr>
        <p:spPr>
          <a:xfrm>
            <a:off x="558206" y="1906240"/>
            <a:ext cx="366560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Eras Demi ITC" panose="020B0805030504020804" pitchFamily="34" charset="0"/>
              </a:rPr>
              <a:t>Vaccines are not just for babies</a:t>
            </a:r>
          </a:p>
        </p:txBody>
      </p:sp>
      <p:pic>
        <p:nvPicPr>
          <p:cNvPr id="14" name="Picture 13">
            <a:extLst>
              <a:ext uri="{FF2B5EF4-FFF2-40B4-BE49-F238E27FC236}">
                <a16:creationId xmlns:a16="http://schemas.microsoft.com/office/drawing/2014/main" id="{638FDAA2-132B-4F0B-A3BD-E9CB438BBD7F}"/>
              </a:ext>
            </a:extLst>
          </p:cNvPr>
          <p:cNvPicPr>
            <a:picLocks noChangeAspect="1"/>
          </p:cNvPicPr>
          <p:nvPr/>
        </p:nvPicPr>
        <p:blipFill>
          <a:blip r:embed="rId3"/>
          <a:stretch>
            <a:fillRect/>
          </a:stretch>
        </p:blipFill>
        <p:spPr>
          <a:xfrm>
            <a:off x="5141499" y="4414410"/>
            <a:ext cx="2438400" cy="2443590"/>
          </a:xfrm>
          <a:prstGeom prst="rect">
            <a:avLst/>
          </a:prstGeom>
        </p:spPr>
      </p:pic>
      <p:pic>
        <p:nvPicPr>
          <p:cNvPr id="12" name="Picture 11">
            <a:extLst>
              <a:ext uri="{FF2B5EF4-FFF2-40B4-BE49-F238E27FC236}">
                <a16:creationId xmlns:a16="http://schemas.microsoft.com/office/drawing/2014/main" id="{21035E60-5EE2-4BE0-9947-4A2740BF3C4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577399" y="2598960"/>
            <a:ext cx="5566601" cy="3866223"/>
          </a:xfrm>
          <a:prstGeom prst="rect">
            <a:avLst/>
          </a:prstGeom>
        </p:spPr>
      </p:pic>
      <p:pic>
        <p:nvPicPr>
          <p:cNvPr id="5" name="Content Placeholder 4">
            <a:extLst>
              <a:ext uri="{FF2B5EF4-FFF2-40B4-BE49-F238E27FC236}">
                <a16:creationId xmlns:a16="http://schemas.microsoft.com/office/drawing/2014/main" id="{BE43E03E-2E44-42D3-AEFD-891923DB1CB6}"/>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3836127" y="152400"/>
            <a:ext cx="5257800" cy="2962896"/>
          </a:xfrm>
        </p:spPr>
      </p:pic>
      <p:sp>
        <p:nvSpPr>
          <p:cNvPr id="15" name="TextBox 14">
            <a:extLst>
              <a:ext uri="{FF2B5EF4-FFF2-40B4-BE49-F238E27FC236}">
                <a16:creationId xmlns:a16="http://schemas.microsoft.com/office/drawing/2014/main" id="{990FF3A1-D4EB-4A2E-A564-0215F2E83B8D}"/>
              </a:ext>
            </a:extLst>
          </p:cNvPr>
          <p:cNvSpPr txBox="1"/>
          <p:nvPr/>
        </p:nvSpPr>
        <p:spPr>
          <a:xfrm>
            <a:off x="4876800" y="476806"/>
            <a:ext cx="1219200" cy="369332"/>
          </a:xfrm>
          <a:prstGeom prst="rect">
            <a:avLst/>
          </a:prstGeom>
          <a:noFill/>
        </p:spPr>
        <p:txBody>
          <a:bodyPr wrap="square" rtlCol="0">
            <a:spAutoFit/>
          </a:bodyPr>
          <a:lstStyle/>
          <a:p>
            <a:r>
              <a:rPr lang="en-US" b="1" dirty="0">
                <a:latin typeface="Arial Narrow" panose="020B0606020202030204" pitchFamily="34" charset="0"/>
              </a:rPr>
              <a:t>Diphtheria</a:t>
            </a:r>
          </a:p>
        </p:txBody>
      </p:sp>
      <p:sp>
        <p:nvSpPr>
          <p:cNvPr id="16" name="TextBox 15">
            <a:extLst>
              <a:ext uri="{FF2B5EF4-FFF2-40B4-BE49-F238E27FC236}">
                <a16:creationId xmlns:a16="http://schemas.microsoft.com/office/drawing/2014/main" id="{0F79B3AC-F92D-44DA-98FD-A3C015872687}"/>
              </a:ext>
            </a:extLst>
          </p:cNvPr>
          <p:cNvSpPr txBox="1"/>
          <p:nvPr/>
        </p:nvSpPr>
        <p:spPr>
          <a:xfrm>
            <a:off x="5571789" y="806982"/>
            <a:ext cx="1219200" cy="276999"/>
          </a:xfrm>
          <a:prstGeom prst="rect">
            <a:avLst/>
          </a:prstGeom>
          <a:noFill/>
        </p:spPr>
        <p:txBody>
          <a:bodyPr wrap="square" rtlCol="0">
            <a:spAutoFit/>
          </a:bodyPr>
          <a:lstStyle/>
          <a:p>
            <a:r>
              <a:rPr lang="en-US" sz="1200" b="1" dirty="0">
                <a:latin typeface="Arial Narrow" panose="020B0606020202030204" pitchFamily="34" charset="0"/>
              </a:rPr>
              <a:t>Hep A &amp; B</a:t>
            </a:r>
          </a:p>
        </p:txBody>
      </p:sp>
      <p:sp>
        <p:nvSpPr>
          <p:cNvPr id="17" name="TextBox 16">
            <a:extLst>
              <a:ext uri="{FF2B5EF4-FFF2-40B4-BE49-F238E27FC236}">
                <a16:creationId xmlns:a16="http://schemas.microsoft.com/office/drawing/2014/main" id="{076D6D8C-0E02-4337-B301-1004FAD1A6B8}"/>
              </a:ext>
            </a:extLst>
          </p:cNvPr>
          <p:cNvSpPr txBox="1"/>
          <p:nvPr/>
        </p:nvSpPr>
        <p:spPr>
          <a:xfrm>
            <a:off x="6045179" y="1188280"/>
            <a:ext cx="1219200" cy="400110"/>
          </a:xfrm>
          <a:prstGeom prst="rect">
            <a:avLst/>
          </a:prstGeom>
          <a:noFill/>
        </p:spPr>
        <p:txBody>
          <a:bodyPr wrap="square" rtlCol="0">
            <a:spAutoFit/>
          </a:bodyPr>
          <a:lstStyle/>
          <a:p>
            <a:r>
              <a:rPr lang="en-US" sz="2000" b="1" dirty="0">
                <a:latin typeface="Arial Narrow" panose="020B0606020202030204" pitchFamily="34" charset="0"/>
              </a:rPr>
              <a:t>HPV</a:t>
            </a:r>
          </a:p>
        </p:txBody>
      </p:sp>
      <p:sp>
        <p:nvSpPr>
          <p:cNvPr id="19" name="TextBox 18">
            <a:extLst>
              <a:ext uri="{FF2B5EF4-FFF2-40B4-BE49-F238E27FC236}">
                <a16:creationId xmlns:a16="http://schemas.microsoft.com/office/drawing/2014/main" id="{C76707E5-A966-46CE-9920-B347226C2655}"/>
              </a:ext>
            </a:extLst>
          </p:cNvPr>
          <p:cNvSpPr txBox="1"/>
          <p:nvPr/>
        </p:nvSpPr>
        <p:spPr>
          <a:xfrm>
            <a:off x="4331053" y="813098"/>
            <a:ext cx="1219200" cy="369332"/>
          </a:xfrm>
          <a:prstGeom prst="rect">
            <a:avLst/>
          </a:prstGeom>
          <a:noFill/>
        </p:spPr>
        <p:txBody>
          <a:bodyPr wrap="square" rtlCol="0">
            <a:spAutoFit/>
          </a:bodyPr>
          <a:lstStyle/>
          <a:p>
            <a:r>
              <a:rPr lang="en-US" b="1" dirty="0">
                <a:latin typeface="Arial Narrow" panose="020B0606020202030204" pitchFamily="34" charset="0"/>
              </a:rPr>
              <a:t>Tetanus</a:t>
            </a:r>
          </a:p>
        </p:txBody>
      </p:sp>
      <p:sp>
        <p:nvSpPr>
          <p:cNvPr id="20" name="TextBox 19">
            <a:extLst>
              <a:ext uri="{FF2B5EF4-FFF2-40B4-BE49-F238E27FC236}">
                <a16:creationId xmlns:a16="http://schemas.microsoft.com/office/drawing/2014/main" id="{34F3CEE5-DD4E-4B8A-A9CB-FE00D672FA4C}"/>
              </a:ext>
            </a:extLst>
          </p:cNvPr>
          <p:cNvSpPr txBox="1"/>
          <p:nvPr/>
        </p:nvSpPr>
        <p:spPr>
          <a:xfrm>
            <a:off x="6712332" y="1058802"/>
            <a:ext cx="1219200" cy="523220"/>
          </a:xfrm>
          <a:prstGeom prst="rect">
            <a:avLst/>
          </a:prstGeom>
          <a:noFill/>
        </p:spPr>
        <p:txBody>
          <a:bodyPr wrap="square" rtlCol="0">
            <a:spAutoFit/>
          </a:bodyPr>
          <a:lstStyle/>
          <a:p>
            <a:pPr algn="ctr"/>
            <a:r>
              <a:rPr lang="en-US" sz="1400" b="1" dirty="0">
                <a:latin typeface="Arial Narrow" panose="020B0606020202030204" pitchFamily="34" charset="0"/>
              </a:rPr>
              <a:t>Whooping Cough</a:t>
            </a:r>
          </a:p>
        </p:txBody>
      </p:sp>
      <p:sp>
        <p:nvSpPr>
          <p:cNvPr id="21" name="TextBox 20">
            <a:extLst>
              <a:ext uri="{FF2B5EF4-FFF2-40B4-BE49-F238E27FC236}">
                <a16:creationId xmlns:a16="http://schemas.microsoft.com/office/drawing/2014/main" id="{41BB5494-27CF-43F4-A060-086FE7286F73}"/>
              </a:ext>
            </a:extLst>
          </p:cNvPr>
          <p:cNvSpPr txBox="1"/>
          <p:nvPr/>
        </p:nvSpPr>
        <p:spPr>
          <a:xfrm>
            <a:off x="6517117" y="732837"/>
            <a:ext cx="1219200" cy="400110"/>
          </a:xfrm>
          <a:prstGeom prst="rect">
            <a:avLst/>
          </a:prstGeom>
          <a:noFill/>
        </p:spPr>
        <p:txBody>
          <a:bodyPr wrap="square" rtlCol="0">
            <a:spAutoFit/>
          </a:bodyPr>
          <a:lstStyle/>
          <a:p>
            <a:r>
              <a:rPr lang="en-US" sz="2000" b="1" dirty="0">
                <a:latin typeface="Arial Narrow" panose="020B0606020202030204" pitchFamily="34" charset="0"/>
              </a:rPr>
              <a:t>Flu</a:t>
            </a:r>
          </a:p>
        </p:txBody>
      </p:sp>
      <p:sp>
        <p:nvSpPr>
          <p:cNvPr id="22" name="TextBox 21">
            <a:extLst>
              <a:ext uri="{FF2B5EF4-FFF2-40B4-BE49-F238E27FC236}">
                <a16:creationId xmlns:a16="http://schemas.microsoft.com/office/drawing/2014/main" id="{3E65410C-E961-470D-8EEE-664D19A6C95A}"/>
              </a:ext>
            </a:extLst>
          </p:cNvPr>
          <p:cNvSpPr txBox="1"/>
          <p:nvPr/>
        </p:nvSpPr>
        <p:spPr>
          <a:xfrm>
            <a:off x="6744316" y="543925"/>
            <a:ext cx="1497873" cy="523220"/>
          </a:xfrm>
          <a:prstGeom prst="rect">
            <a:avLst/>
          </a:prstGeom>
          <a:noFill/>
        </p:spPr>
        <p:txBody>
          <a:bodyPr wrap="square" rtlCol="0">
            <a:spAutoFit/>
          </a:bodyPr>
          <a:lstStyle/>
          <a:p>
            <a:pPr algn="ctr"/>
            <a:r>
              <a:rPr lang="en-US" sz="1400" b="1" dirty="0">
                <a:latin typeface="Arial Narrow" panose="020B0606020202030204" pitchFamily="34" charset="0"/>
              </a:rPr>
              <a:t>Meningococcal Disease</a:t>
            </a:r>
          </a:p>
        </p:txBody>
      </p:sp>
      <p:sp>
        <p:nvSpPr>
          <p:cNvPr id="23" name="TextBox 22">
            <a:extLst>
              <a:ext uri="{FF2B5EF4-FFF2-40B4-BE49-F238E27FC236}">
                <a16:creationId xmlns:a16="http://schemas.microsoft.com/office/drawing/2014/main" id="{896079AD-D5FD-46DE-B093-DEEFA89FAFCD}"/>
              </a:ext>
            </a:extLst>
          </p:cNvPr>
          <p:cNvSpPr txBox="1"/>
          <p:nvPr/>
        </p:nvSpPr>
        <p:spPr>
          <a:xfrm>
            <a:off x="7315575" y="867405"/>
            <a:ext cx="2025292" cy="646331"/>
          </a:xfrm>
          <a:prstGeom prst="rect">
            <a:avLst/>
          </a:prstGeom>
          <a:noFill/>
        </p:spPr>
        <p:txBody>
          <a:bodyPr wrap="square" rtlCol="0">
            <a:spAutoFit/>
          </a:bodyPr>
          <a:lstStyle/>
          <a:p>
            <a:pPr algn="ctr"/>
            <a:r>
              <a:rPr lang="en-US" b="1" dirty="0" err="1">
                <a:latin typeface="Arial Narrow" panose="020B0606020202030204" pitchFamily="34" charset="0"/>
              </a:rPr>
              <a:t>Pneumoccal</a:t>
            </a:r>
            <a:r>
              <a:rPr lang="en-US" b="1" dirty="0">
                <a:latin typeface="Arial Narrow" panose="020B0606020202030204" pitchFamily="34" charset="0"/>
              </a:rPr>
              <a:t> Disease</a:t>
            </a:r>
          </a:p>
        </p:txBody>
      </p:sp>
      <p:sp>
        <p:nvSpPr>
          <p:cNvPr id="24" name="TextBox 23">
            <a:extLst>
              <a:ext uri="{FF2B5EF4-FFF2-40B4-BE49-F238E27FC236}">
                <a16:creationId xmlns:a16="http://schemas.microsoft.com/office/drawing/2014/main" id="{20B89C42-E592-4062-8BA0-68867EC3FA47}"/>
              </a:ext>
            </a:extLst>
          </p:cNvPr>
          <p:cNvSpPr txBox="1"/>
          <p:nvPr/>
        </p:nvSpPr>
        <p:spPr>
          <a:xfrm>
            <a:off x="5115298" y="1119424"/>
            <a:ext cx="1219200" cy="307777"/>
          </a:xfrm>
          <a:prstGeom prst="rect">
            <a:avLst/>
          </a:prstGeom>
          <a:noFill/>
        </p:spPr>
        <p:txBody>
          <a:bodyPr wrap="square" rtlCol="0">
            <a:spAutoFit/>
          </a:bodyPr>
          <a:lstStyle/>
          <a:p>
            <a:r>
              <a:rPr lang="en-US" sz="1400" b="1" dirty="0">
                <a:latin typeface="Arial Narrow" panose="020B0606020202030204" pitchFamily="34" charset="0"/>
              </a:rPr>
              <a:t>Shingles</a:t>
            </a:r>
          </a:p>
        </p:txBody>
      </p:sp>
      <p:sp>
        <p:nvSpPr>
          <p:cNvPr id="25" name="TextBox 24">
            <a:extLst>
              <a:ext uri="{FF2B5EF4-FFF2-40B4-BE49-F238E27FC236}">
                <a16:creationId xmlns:a16="http://schemas.microsoft.com/office/drawing/2014/main" id="{7454C641-8AD9-499F-924A-12686FD40A81}"/>
              </a:ext>
            </a:extLst>
          </p:cNvPr>
          <p:cNvSpPr txBox="1"/>
          <p:nvPr/>
        </p:nvSpPr>
        <p:spPr>
          <a:xfrm>
            <a:off x="4223810" y="1251890"/>
            <a:ext cx="1219200" cy="369332"/>
          </a:xfrm>
          <a:prstGeom prst="rect">
            <a:avLst/>
          </a:prstGeom>
          <a:noFill/>
        </p:spPr>
        <p:txBody>
          <a:bodyPr wrap="square" rtlCol="0">
            <a:spAutoFit/>
          </a:bodyPr>
          <a:lstStyle/>
          <a:p>
            <a:r>
              <a:rPr lang="en-US" b="1" dirty="0">
                <a:latin typeface="Arial Narrow" panose="020B0606020202030204" pitchFamily="34" charset="0"/>
              </a:rPr>
              <a:t>Measles</a:t>
            </a:r>
          </a:p>
        </p:txBody>
      </p:sp>
      <p:sp>
        <p:nvSpPr>
          <p:cNvPr id="26" name="TextBox 25">
            <a:extLst>
              <a:ext uri="{FF2B5EF4-FFF2-40B4-BE49-F238E27FC236}">
                <a16:creationId xmlns:a16="http://schemas.microsoft.com/office/drawing/2014/main" id="{6D78BAAF-646B-4204-B06F-4BDD54A26C98}"/>
              </a:ext>
            </a:extLst>
          </p:cNvPr>
          <p:cNvSpPr txBox="1"/>
          <p:nvPr/>
        </p:nvSpPr>
        <p:spPr>
          <a:xfrm>
            <a:off x="4010772" y="1070585"/>
            <a:ext cx="1219200" cy="276999"/>
          </a:xfrm>
          <a:prstGeom prst="rect">
            <a:avLst/>
          </a:prstGeom>
          <a:noFill/>
        </p:spPr>
        <p:txBody>
          <a:bodyPr wrap="square" rtlCol="0">
            <a:spAutoFit/>
          </a:bodyPr>
          <a:lstStyle/>
          <a:p>
            <a:r>
              <a:rPr lang="en-US" sz="1200" b="1" dirty="0">
                <a:latin typeface="Arial Narrow" panose="020B0606020202030204" pitchFamily="34" charset="0"/>
              </a:rPr>
              <a:t>Mumps</a:t>
            </a:r>
          </a:p>
        </p:txBody>
      </p:sp>
      <p:sp>
        <p:nvSpPr>
          <p:cNvPr id="27" name="TextBox 26">
            <a:extLst>
              <a:ext uri="{FF2B5EF4-FFF2-40B4-BE49-F238E27FC236}">
                <a16:creationId xmlns:a16="http://schemas.microsoft.com/office/drawing/2014/main" id="{EFF5A982-A4C5-4F64-B884-84D934C112D2}"/>
              </a:ext>
            </a:extLst>
          </p:cNvPr>
          <p:cNvSpPr txBox="1"/>
          <p:nvPr/>
        </p:nvSpPr>
        <p:spPr>
          <a:xfrm>
            <a:off x="6080760" y="281965"/>
            <a:ext cx="1219200" cy="276999"/>
          </a:xfrm>
          <a:prstGeom prst="rect">
            <a:avLst/>
          </a:prstGeom>
          <a:noFill/>
        </p:spPr>
        <p:txBody>
          <a:bodyPr wrap="square" rtlCol="0">
            <a:spAutoFit/>
          </a:bodyPr>
          <a:lstStyle/>
          <a:p>
            <a:r>
              <a:rPr lang="en-US" sz="1200" b="1" dirty="0">
                <a:latin typeface="Arial Narrow" panose="020B0606020202030204" pitchFamily="34" charset="0"/>
              </a:rPr>
              <a:t>German Measles</a:t>
            </a:r>
          </a:p>
        </p:txBody>
      </p:sp>
      <p:sp>
        <p:nvSpPr>
          <p:cNvPr id="28" name="TextBox 27">
            <a:extLst>
              <a:ext uri="{FF2B5EF4-FFF2-40B4-BE49-F238E27FC236}">
                <a16:creationId xmlns:a16="http://schemas.microsoft.com/office/drawing/2014/main" id="{8C0DD605-683D-491D-85B7-442AECDA8957}"/>
              </a:ext>
            </a:extLst>
          </p:cNvPr>
          <p:cNvSpPr txBox="1"/>
          <p:nvPr/>
        </p:nvSpPr>
        <p:spPr>
          <a:xfrm>
            <a:off x="5921776" y="581363"/>
            <a:ext cx="1219200" cy="276999"/>
          </a:xfrm>
          <a:prstGeom prst="rect">
            <a:avLst/>
          </a:prstGeom>
          <a:noFill/>
        </p:spPr>
        <p:txBody>
          <a:bodyPr wrap="square" rtlCol="0">
            <a:spAutoFit/>
          </a:bodyPr>
          <a:lstStyle/>
          <a:p>
            <a:r>
              <a:rPr lang="en-US" sz="1200" b="1" dirty="0">
                <a:latin typeface="Arial Narrow" panose="020B0606020202030204" pitchFamily="34" charset="0"/>
              </a:rPr>
              <a:t>Chickenpox</a:t>
            </a:r>
          </a:p>
        </p:txBody>
      </p:sp>
      <p:sp>
        <p:nvSpPr>
          <p:cNvPr id="29" name="TextBox 28">
            <a:extLst>
              <a:ext uri="{FF2B5EF4-FFF2-40B4-BE49-F238E27FC236}">
                <a16:creationId xmlns:a16="http://schemas.microsoft.com/office/drawing/2014/main" id="{A1B8CFDF-1A08-4E8A-9A6C-5C61DBEF7075}"/>
              </a:ext>
            </a:extLst>
          </p:cNvPr>
          <p:cNvSpPr txBox="1"/>
          <p:nvPr/>
        </p:nvSpPr>
        <p:spPr>
          <a:xfrm>
            <a:off x="6045179" y="1015765"/>
            <a:ext cx="1219200" cy="276999"/>
          </a:xfrm>
          <a:prstGeom prst="rect">
            <a:avLst/>
          </a:prstGeom>
          <a:noFill/>
        </p:spPr>
        <p:txBody>
          <a:bodyPr wrap="square" rtlCol="0">
            <a:spAutoFit/>
          </a:bodyPr>
          <a:lstStyle/>
          <a:p>
            <a:r>
              <a:rPr lang="en-US" sz="1200" b="1" dirty="0">
                <a:latin typeface="Arial Narrow" panose="020B0606020202030204" pitchFamily="34" charset="0"/>
              </a:rPr>
              <a:t>Typhoid</a:t>
            </a:r>
          </a:p>
        </p:txBody>
      </p:sp>
      <p:sp>
        <p:nvSpPr>
          <p:cNvPr id="30" name="TextBox 29">
            <a:extLst>
              <a:ext uri="{FF2B5EF4-FFF2-40B4-BE49-F238E27FC236}">
                <a16:creationId xmlns:a16="http://schemas.microsoft.com/office/drawing/2014/main" id="{5225825E-C719-40C1-808B-7377632ADAEF}"/>
              </a:ext>
            </a:extLst>
          </p:cNvPr>
          <p:cNvSpPr txBox="1"/>
          <p:nvPr/>
        </p:nvSpPr>
        <p:spPr>
          <a:xfrm>
            <a:off x="5138531" y="297173"/>
            <a:ext cx="1219200" cy="276999"/>
          </a:xfrm>
          <a:prstGeom prst="rect">
            <a:avLst/>
          </a:prstGeom>
          <a:noFill/>
        </p:spPr>
        <p:txBody>
          <a:bodyPr wrap="square" rtlCol="0">
            <a:spAutoFit/>
          </a:bodyPr>
          <a:lstStyle/>
          <a:p>
            <a:r>
              <a:rPr lang="en-US" sz="1200" b="1" dirty="0">
                <a:latin typeface="Arial Narrow" panose="020B0606020202030204" pitchFamily="34" charset="0"/>
              </a:rPr>
              <a:t>Rabies</a:t>
            </a:r>
          </a:p>
        </p:txBody>
      </p:sp>
      <p:sp>
        <p:nvSpPr>
          <p:cNvPr id="31" name="TextBox 30">
            <a:extLst>
              <a:ext uri="{FF2B5EF4-FFF2-40B4-BE49-F238E27FC236}">
                <a16:creationId xmlns:a16="http://schemas.microsoft.com/office/drawing/2014/main" id="{03AC00E9-C297-4350-B8D5-4BBA04F8A6FB}"/>
              </a:ext>
            </a:extLst>
          </p:cNvPr>
          <p:cNvSpPr txBox="1"/>
          <p:nvPr/>
        </p:nvSpPr>
        <p:spPr>
          <a:xfrm>
            <a:off x="757998" y="4110582"/>
            <a:ext cx="2819400" cy="1384995"/>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rPr>
              <a:t>Older children and adults need protection too</a:t>
            </a:r>
          </a:p>
        </p:txBody>
      </p:sp>
      <p:pic>
        <p:nvPicPr>
          <p:cNvPr id="33" name="Graphic 32" descr="Needle">
            <a:extLst>
              <a:ext uri="{FF2B5EF4-FFF2-40B4-BE49-F238E27FC236}">
                <a16:creationId xmlns:a16="http://schemas.microsoft.com/office/drawing/2014/main" id="{B7441930-CFA7-416B-9C59-198BFD53FF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flipH="1">
            <a:off x="606238" y="4039213"/>
            <a:ext cx="609601" cy="609601"/>
          </a:xfrm>
          <a:prstGeom prst="rect">
            <a:avLst/>
          </a:prstGeom>
        </p:spPr>
      </p:pic>
    </p:spTree>
    <p:extLst>
      <p:ext uri="{BB962C8B-B14F-4D97-AF65-F5344CB8AC3E}">
        <p14:creationId xmlns:p14="http://schemas.microsoft.com/office/powerpoint/2010/main" val="1277219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849E6-CA9D-40A7-8F42-DB5F930D704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9BA644-69F8-4B60-94F4-5C875852764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E749F4B-500F-4165-B02A-BFED3C3B4B37}"/>
              </a:ext>
            </a:extLst>
          </p:cNvPr>
          <p:cNvPicPr>
            <a:picLocks noChangeAspect="1"/>
          </p:cNvPicPr>
          <p:nvPr/>
        </p:nvPicPr>
        <p:blipFill>
          <a:blip r:embed="rId3"/>
          <a:stretch>
            <a:fillRect/>
          </a:stretch>
        </p:blipFill>
        <p:spPr>
          <a:xfrm>
            <a:off x="0" y="0"/>
            <a:ext cx="9144000" cy="6858000"/>
          </a:xfrm>
          <a:prstGeom prst="rect">
            <a:avLst/>
          </a:prstGeom>
        </p:spPr>
      </p:pic>
      <p:sp>
        <p:nvSpPr>
          <p:cNvPr id="6" name="Rectangle: Rounded Corners 5">
            <a:extLst>
              <a:ext uri="{FF2B5EF4-FFF2-40B4-BE49-F238E27FC236}">
                <a16:creationId xmlns:a16="http://schemas.microsoft.com/office/drawing/2014/main" id="{D8B4230A-2B0C-4202-8B15-5EB3B0FD1C0E}"/>
              </a:ext>
            </a:extLst>
          </p:cNvPr>
          <p:cNvSpPr/>
          <p:nvPr/>
        </p:nvSpPr>
        <p:spPr>
          <a:xfrm>
            <a:off x="228601" y="2971800"/>
            <a:ext cx="4800600" cy="2590800"/>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Eras Demi ITC" panose="020B0805030504020804" pitchFamily="34" charset="0"/>
              </a:rPr>
              <a:t>SALAMAT PO!</a:t>
            </a:r>
          </a:p>
        </p:txBody>
      </p:sp>
      <p:sp>
        <p:nvSpPr>
          <p:cNvPr id="4" name="Oval 3">
            <a:extLst>
              <a:ext uri="{FF2B5EF4-FFF2-40B4-BE49-F238E27FC236}">
                <a16:creationId xmlns:a16="http://schemas.microsoft.com/office/drawing/2014/main" id="{DB473E39-7A4E-4AA3-B3DB-ADF6B7A87566}"/>
              </a:ext>
            </a:extLst>
          </p:cNvPr>
          <p:cNvSpPr/>
          <p:nvPr/>
        </p:nvSpPr>
        <p:spPr>
          <a:xfrm>
            <a:off x="152400" y="5715000"/>
            <a:ext cx="1066800" cy="990600"/>
          </a:xfrm>
          <a:prstGeom prst="ellipse">
            <a:avLst/>
          </a:prstGeom>
          <a:solidFill>
            <a:srgbClr val="066F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976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621B6BB-EC5B-4E61-A5DF-716099E7219C}"/>
              </a:ext>
            </a:extLst>
          </p:cNvPr>
          <p:cNvSpPr/>
          <p:nvPr/>
        </p:nvSpPr>
        <p:spPr>
          <a:xfrm>
            <a:off x="5105400" y="0"/>
            <a:ext cx="4038599" cy="685798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85298B02-99F7-4C0A-9A0D-F2176E808526}"/>
              </a:ext>
            </a:extLst>
          </p:cNvPr>
          <p:cNvSpPr/>
          <p:nvPr/>
        </p:nvSpPr>
        <p:spPr>
          <a:xfrm>
            <a:off x="5420830" y="5288893"/>
            <a:ext cx="1181309" cy="1136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55CD294C-3196-4A0C-87E6-CF7C7D4809AC}"/>
              </a:ext>
            </a:extLst>
          </p:cNvPr>
          <p:cNvSpPr/>
          <p:nvPr/>
        </p:nvSpPr>
        <p:spPr>
          <a:xfrm>
            <a:off x="5508259" y="226513"/>
            <a:ext cx="1113806" cy="10776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521FE8A-7473-40D8-97AB-1026471B40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42" y="533400"/>
            <a:ext cx="3334512" cy="3866101"/>
          </a:xfrm>
          <a:prstGeom prst="rect">
            <a:avLst/>
          </a:prstGeom>
        </p:spPr>
      </p:pic>
      <p:sp>
        <p:nvSpPr>
          <p:cNvPr id="4" name="Title 1">
            <a:extLst>
              <a:ext uri="{FF2B5EF4-FFF2-40B4-BE49-F238E27FC236}">
                <a16:creationId xmlns:a16="http://schemas.microsoft.com/office/drawing/2014/main" id="{2FF00610-9E41-4B16-A936-92034F79A870}"/>
              </a:ext>
            </a:extLst>
          </p:cNvPr>
          <p:cNvSpPr txBox="1">
            <a:spLocks/>
          </p:cNvSpPr>
          <p:nvPr/>
        </p:nvSpPr>
        <p:spPr>
          <a:xfrm>
            <a:off x="1134714" y="4038600"/>
            <a:ext cx="3665604"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Eras Demi ITC" panose="020B0805030504020804" pitchFamily="34" charset="0"/>
              </a:rPr>
              <a:t>Doctors</a:t>
            </a:r>
          </a:p>
          <a:p>
            <a:r>
              <a:rPr lang="en-US" sz="48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Eras Demi ITC" panose="020B0805030504020804" pitchFamily="34" charset="0"/>
              </a:rPr>
              <a:t>recommend vaccination</a:t>
            </a:r>
          </a:p>
        </p:txBody>
      </p:sp>
      <p:cxnSp>
        <p:nvCxnSpPr>
          <p:cNvPr id="13" name="Straight Connector 12">
            <a:extLst>
              <a:ext uri="{FF2B5EF4-FFF2-40B4-BE49-F238E27FC236}">
                <a16:creationId xmlns:a16="http://schemas.microsoft.com/office/drawing/2014/main" id="{FECCCDD2-56D0-470F-9D3F-322FA29578E8}"/>
              </a:ext>
            </a:extLst>
          </p:cNvPr>
          <p:cNvCxnSpPr>
            <a:cxnSpLocks/>
          </p:cNvCxnSpPr>
          <p:nvPr/>
        </p:nvCxnSpPr>
        <p:spPr>
          <a:xfrm>
            <a:off x="1088642" y="4191000"/>
            <a:ext cx="0" cy="1676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44C1AB6-4E2E-4440-A4DA-24A556082099}"/>
              </a:ext>
            </a:extLst>
          </p:cNvPr>
          <p:cNvCxnSpPr>
            <a:cxnSpLocks/>
          </p:cNvCxnSpPr>
          <p:nvPr/>
        </p:nvCxnSpPr>
        <p:spPr>
          <a:xfrm>
            <a:off x="1088642" y="5867400"/>
            <a:ext cx="381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8419586-1BFB-47E6-8D48-4216F554C39E}"/>
              </a:ext>
            </a:extLst>
          </p:cNvPr>
          <p:cNvCxnSpPr>
            <a:cxnSpLocks/>
          </p:cNvCxnSpPr>
          <p:nvPr/>
        </p:nvCxnSpPr>
        <p:spPr>
          <a:xfrm>
            <a:off x="3146042" y="3352800"/>
            <a:ext cx="1752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236CF13-9163-438D-BFFB-E804C7C5476D}"/>
              </a:ext>
            </a:extLst>
          </p:cNvPr>
          <p:cNvCxnSpPr>
            <a:cxnSpLocks/>
          </p:cNvCxnSpPr>
          <p:nvPr/>
        </p:nvCxnSpPr>
        <p:spPr>
          <a:xfrm>
            <a:off x="4898642" y="3352800"/>
            <a:ext cx="0" cy="251460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79262345-E859-47A7-970E-288A538F61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8489" y="225734"/>
            <a:ext cx="1113805" cy="1077684"/>
          </a:xfrm>
          <a:prstGeom prst="ellipse">
            <a:avLst/>
          </a:prstGeom>
          <a:ln w="57150" cap="rnd">
            <a:solidFill>
              <a:schemeClr val="bg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Picture 28">
            <a:extLst>
              <a:ext uri="{FF2B5EF4-FFF2-40B4-BE49-F238E27FC236}">
                <a16:creationId xmlns:a16="http://schemas.microsoft.com/office/drawing/2014/main" id="{B1974618-776E-45F6-BB55-7E0592FA467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6337" y="1421062"/>
            <a:ext cx="1181309" cy="1142999"/>
          </a:xfrm>
          <a:prstGeom prst="ellipse">
            <a:avLst/>
          </a:prstGeom>
          <a:ln w="63500" cap="rnd">
            <a:solidFill>
              <a:schemeClr val="bg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1" name="Picture 30">
            <a:extLst>
              <a:ext uri="{FF2B5EF4-FFF2-40B4-BE49-F238E27FC236}">
                <a16:creationId xmlns:a16="http://schemas.microsoft.com/office/drawing/2014/main" id="{D62666A6-12EC-4845-8362-6B31FDE0C7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5336" y="2722402"/>
            <a:ext cx="1212310" cy="1136314"/>
          </a:xfrm>
          <a:prstGeom prst="ellipse">
            <a:avLst/>
          </a:prstGeom>
          <a:ln w="63500" cap="rnd">
            <a:solidFill>
              <a:schemeClr val="bg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3" name="Picture 32">
            <a:extLst>
              <a:ext uri="{FF2B5EF4-FFF2-40B4-BE49-F238E27FC236}">
                <a16:creationId xmlns:a16="http://schemas.microsoft.com/office/drawing/2014/main" id="{9F3A9ACF-224D-427A-A89C-1FE2F3079ED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5339" y="3967651"/>
            <a:ext cx="1212307" cy="1212307"/>
          </a:xfrm>
          <a:prstGeom prst="ellipse">
            <a:avLst/>
          </a:prstGeom>
          <a:ln w="63500" cap="rnd">
            <a:solidFill>
              <a:schemeClr val="bg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 name="Picture 34">
            <a:extLst>
              <a:ext uri="{FF2B5EF4-FFF2-40B4-BE49-F238E27FC236}">
                <a16:creationId xmlns:a16="http://schemas.microsoft.com/office/drawing/2014/main" id="{0E2D81EF-C325-4CF2-ABF0-DCD675AB1D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4856" y="5290014"/>
            <a:ext cx="1244028" cy="1155068"/>
          </a:xfrm>
          <a:prstGeom prst="ellipse">
            <a:avLst/>
          </a:prstGeom>
          <a:ln w="63500" cap="rnd">
            <a:solidFill>
              <a:schemeClr val="bg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6" name="TextBox 35">
            <a:extLst>
              <a:ext uri="{FF2B5EF4-FFF2-40B4-BE49-F238E27FC236}">
                <a16:creationId xmlns:a16="http://schemas.microsoft.com/office/drawing/2014/main" id="{0586C2BF-1B12-442C-A159-C9ABF7EE5540}"/>
              </a:ext>
            </a:extLst>
          </p:cNvPr>
          <p:cNvSpPr txBox="1"/>
          <p:nvPr/>
        </p:nvSpPr>
        <p:spPr>
          <a:xfrm>
            <a:off x="6705600" y="533400"/>
            <a:ext cx="2088829" cy="523220"/>
          </a:xfrm>
          <a:prstGeom prst="rect">
            <a:avLst/>
          </a:prstGeom>
          <a:noFill/>
        </p:spPr>
        <p:txBody>
          <a:bodyPr wrap="square" rtlCol="0">
            <a:spAutoFit/>
          </a:bodyPr>
          <a:lstStyle/>
          <a:p>
            <a:r>
              <a:rPr lang="en-US" sz="2800" b="1" dirty="0">
                <a:solidFill>
                  <a:srgbClr val="C00000"/>
                </a:solidFill>
                <a:latin typeface="Eras Demi ITC" panose="020B0805030504020804" pitchFamily="34" charset="0"/>
              </a:rPr>
              <a:t>Babies</a:t>
            </a:r>
          </a:p>
        </p:txBody>
      </p:sp>
      <p:sp>
        <p:nvSpPr>
          <p:cNvPr id="37" name="TextBox 36">
            <a:extLst>
              <a:ext uri="{FF2B5EF4-FFF2-40B4-BE49-F238E27FC236}">
                <a16:creationId xmlns:a16="http://schemas.microsoft.com/office/drawing/2014/main" id="{A9E5751C-1D51-41D7-8704-32419F7D1580}"/>
              </a:ext>
            </a:extLst>
          </p:cNvPr>
          <p:cNvSpPr txBox="1"/>
          <p:nvPr/>
        </p:nvSpPr>
        <p:spPr>
          <a:xfrm>
            <a:off x="6705599" y="1432383"/>
            <a:ext cx="2088829" cy="954107"/>
          </a:xfrm>
          <a:prstGeom prst="rect">
            <a:avLst/>
          </a:prstGeom>
          <a:noFill/>
        </p:spPr>
        <p:txBody>
          <a:bodyPr wrap="square" rtlCol="0">
            <a:spAutoFit/>
          </a:bodyPr>
          <a:lstStyle/>
          <a:p>
            <a:r>
              <a:rPr lang="en-US" sz="2800" b="1" dirty="0">
                <a:solidFill>
                  <a:srgbClr val="C00000"/>
                </a:solidFill>
                <a:latin typeface="Eras Demi ITC" panose="020B0805030504020804" pitchFamily="34" charset="0"/>
              </a:rPr>
              <a:t>School children</a:t>
            </a:r>
          </a:p>
        </p:txBody>
      </p:sp>
      <p:sp>
        <p:nvSpPr>
          <p:cNvPr id="38" name="TextBox 37">
            <a:extLst>
              <a:ext uri="{FF2B5EF4-FFF2-40B4-BE49-F238E27FC236}">
                <a16:creationId xmlns:a16="http://schemas.microsoft.com/office/drawing/2014/main" id="{D903B6F0-C9EF-439F-A23A-AD2ACC413219}"/>
              </a:ext>
            </a:extLst>
          </p:cNvPr>
          <p:cNvSpPr txBox="1"/>
          <p:nvPr/>
        </p:nvSpPr>
        <p:spPr>
          <a:xfrm>
            <a:off x="6705599" y="2544747"/>
            <a:ext cx="2209800" cy="1384995"/>
          </a:xfrm>
          <a:prstGeom prst="rect">
            <a:avLst/>
          </a:prstGeom>
          <a:noFill/>
        </p:spPr>
        <p:txBody>
          <a:bodyPr wrap="square" rtlCol="0">
            <a:spAutoFit/>
          </a:bodyPr>
          <a:lstStyle/>
          <a:p>
            <a:r>
              <a:rPr lang="en-US" sz="2800" b="1" dirty="0">
                <a:solidFill>
                  <a:srgbClr val="C00000"/>
                </a:solidFill>
                <a:latin typeface="Eras Demi ITC" panose="020B0805030504020804" pitchFamily="34" charset="0"/>
              </a:rPr>
              <a:t>Adults with or without </a:t>
            </a:r>
            <a:r>
              <a:rPr lang="en-US" sz="2800" b="1" dirty="0" err="1">
                <a:solidFill>
                  <a:srgbClr val="C00000"/>
                </a:solidFill>
                <a:latin typeface="Eras Demi ITC" panose="020B0805030504020804" pitchFamily="34" charset="0"/>
              </a:rPr>
              <a:t>comorbids</a:t>
            </a:r>
            <a:endParaRPr lang="en-US" sz="2800" b="1" dirty="0">
              <a:solidFill>
                <a:srgbClr val="C00000"/>
              </a:solidFill>
              <a:latin typeface="Eras Demi ITC" panose="020B0805030504020804" pitchFamily="34" charset="0"/>
            </a:endParaRPr>
          </a:p>
        </p:txBody>
      </p:sp>
      <p:sp>
        <p:nvSpPr>
          <p:cNvPr id="39" name="TextBox 38">
            <a:extLst>
              <a:ext uri="{FF2B5EF4-FFF2-40B4-BE49-F238E27FC236}">
                <a16:creationId xmlns:a16="http://schemas.microsoft.com/office/drawing/2014/main" id="{F66706C3-BC22-4449-B0B1-05517C09A7C2}"/>
              </a:ext>
            </a:extLst>
          </p:cNvPr>
          <p:cNvSpPr txBox="1"/>
          <p:nvPr/>
        </p:nvSpPr>
        <p:spPr>
          <a:xfrm>
            <a:off x="6767783" y="4312194"/>
            <a:ext cx="2088829" cy="523220"/>
          </a:xfrm>
          <a:prstGeom prst="rect">
            <a:avLst/>
          </a:prstGeom>
          <a:noFill/>
        </p:spPr>
        <p:txBody>
          <a:bodyPr wrap="square" rtlCol="0">
            <a:spAutoFit/>
          </a:bodyPr>
          <a:lstStyle/>
          <a:p>
            <a:r>
              <a:rPr lang="en-US" sz="2800" b="1" dirty="0">
                <a:solidFill>
                  <a:srgbClr val="C00000"/>
                </a:solidFill>
                <a:latin typeface="Eras Demi ITC" panose="020B0805030504020804" pitchFamily="34" charset="0"/>
              </a:rPr>
              <a:t>Pregnant</a:t>
            </a:r>
          </a:p>
        </p:txBody>
      </p:sp>
      <p:sp>
        <p:nvSpPr>
          <p:cNvPr id="40" name="TextBox 39">
            <a:extLst>
              <a:ext uri="{FF2B5EF4-FFF2-40B4-BE49-F238E27FC236}">
                <a16:creationId xmlns:a16="http://schemas.microsoft.com/office/drawing/2014/main" id="{2D81EE77-A4E5-4AAE-A588-67334DA5FD1D}"/>
              </a:ext>
            </a:extLst>
          </p:cNvPr>
          <p:cNvSpPr txBox="1"/>
          <p:nvPr/>
        </p:nvSpPr>
        <p:spPr>
          <a:xfrm>
            <a:off x="6766084" y="5217866"/>
            <a:ext cx="2088829" cy="954107"/>
          </a:xfrm>
          <a:prstGeom prst="rect">
            <a:avLst/>
          </a:prstGeom>
          <a:noFill/>
        </p:spPr>
        <p:txBody>
          <a:bodyPr wrap="square" rtlCol="0">
            <a:spAutoFit/>
          </a:bodyPr>
          <a:lstStyle/>
          <a:p>
            <a:r>
              <a:rPr lang="en-US" sz="2800" b="1" dirty="0">
                <a:solidFill>
                  <a:srgbClr val="C00000"/>
                </a:solidFill>
                <a:latin typeface="Eras Demi ITC" panose="020B0805030504020804" pitchFamily="34" charset="0"/>
              </a:rPr>
              <a:t>Senior Citizens</a:t>
            </a:r>
          </a:p>
        </p:txBody>
      </p:sp>
    </p:spTree>
    <p:extLst>
      <p:ext uri="{BB962C8B-B14F-4D97-AF65-F5344CB8AC3E}">
        <p14:creationId xmlns:p14="http://schemas.microsoft.com/office/powerpoint/2010/main" val="1613005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5017F6-1B50-4D11-BB56-EBA628AB7F9A}"/>
              </a:ext>
            </a:extLst>
          </p:cNvPr>
          <p:cNvSpPr/>
          <p:nvPr/>
        </p:nvSpPr>
        <p:spPr>
          <a:xfrm>
            <a:off x="-31318" y="1"/>
            <a:ext cx="9175318" cy="182879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Eras Demi ITC" panose="020B0805030504020804" pitchFamily="34" charset="0"/>
            </a:endParaRPr>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33400" y="1828800"/>
            <a:ext cx="8001000" cy="4620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960852"/>
            <a:ext cx="2971800" cy="765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43200" y="4620654"/>
            <a:ext cx="54864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noAutofit/>
          </a:bodyPr>
          <a:lstStyle/>
          <a:p>
            <a:r>
              <a:rPr lang="en-US" sz="3600" b="1" dirty="0">
                <a:solidFill>
                  <a:srgbClr val="C00000"/>
                </a:solidFill>
                <a:latin typeface="Eras Demi ITC" panose="020B0805030504020804" pitchFamily="34" charset="0"/>
              </a:rPr>
              <a:t>Pneumonia is one of the Leading Causes of Death in the Philippines</a:t>
            </a:r>
            <a:endParaRPr lang="en-US" sz="3600" dirty="0">
              <a:solidFill>
                <a:srgbClr val="C00000"/>
              </a:solidFill>
              <a:latin typeface="Eras Demi ITC" panose="020B0805030504020804" pitchFamily="34" charset="0"/>
            </a:endParaRPr>
          </a:p>
        </p:txBody>
      </p:sp>
    </p:spTree>
    <p:extLst>
      <p:ext uri="{BB962C8B-B14F-4D97-AF65-F5344CB8AC3E}">
        <p14:creationId xmlns:p14="http://schemas.microsoft.com/office/powerpoint/2010/main" val="138481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2D1704-8A29-403E-9F0B-4E51477CDD30}"/>
              </a:ext>
            </a:extLst>
          </p:cNvPr>
          <p:cNvSpPr/>
          <p:nvPr/>
        </p:nvSpPr>
        <p:spPr>
          <a:xfrm>
            <a:off x="-31318" y="1"/>
            <a:ext cx="9175318" cy="129539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itle 1">
            <a:extLst>
              <a:ext uri="{FF2B5EF4-FFF2-40B4-BE49-F238E27FC236}">
                <a16:creationId xmlns:a16="http://schemas.microsoft.com/office/drawing/2014/main" id="{0479DF4D-134B-4CBE-BBED-AFC50D3447EB}"/>
              </a:ext>
            </a:extLst>
          </p:cNvPr>
          <p:cNvSpPr txBox="1">
            <a:spLocks/>
          </p:cNvSpPr>
          <p:nvPr/>
        </p:nvSpPr>
        <p:spPr>
          <a:xfrm>
            <a:off x="653955" y="301542"/>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a:solidFill>
                  <a:srgbClr val="C00000"/>
                </a:solidFill>
                <a:latin typeface="Eras Demi ITC" panose="020B0805030504020804" pitchFamily="34" charset="0"/>
              </a:rPr>
              <a:t>Symptoms of Pneumonia</a:t>
            </a:r>
          </a:p>
        </p:txBody>
      </p:sp>
      <p:pic>
        <p:nvPicPr>
          <p:cNvPr id="2050" name="Picture 2" descr="http://diseasespictures.com/wp-content/uploads/2014/03/Pneumonia.png"/>
          <p:cNvPicPr>
            <a:picLocks noChangeAspect="1" noChangeArrowheads="1"/>
          </p:cNvPicPr>
          <p:nvPr/>
        </p:nvPicPr>
        <p:blipFill rotWithShape="1">
          <a:blip r:embed="rId3">
            <a:extLst>
              <a:ext uri="{28A0092B-C50C-407E-A947-70E740481C1C}">
                <a14:useLocalDpi xmlns:a14="http://schemas.microsoft.com/office/drawing/2010/main" val="0"/>
              </a:ext>
            </a:extLst>
          </a:blip>
          <a:srcRect t="9738"/>
          <a:stretch/>
        </p:blipFill>
        <p:spPr bwMode="auto">
          <a:xfrm>
            <a:off x="1981200" y="1447798"/>
            <a:ext cx="5575110" cy="526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488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C48ABE-B799-43A7-BA12-462D15093F1E}"/>
              </a:ext>
            </a:extLst>
          </p:cNvPr>
          <p:cNvSpPr/>
          <p:nvPr/>
        </p:nvSpPr>
        <p:spPr>
          <a:xfrm>
            <a:off x="-31318" y="1"/>
            <a:ext cx="9175318" cy="129539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 name="Title 1"/>
          <p:cNvSpPr>
            <a:spLocks noGrp="1"/>
          </p:cNvSpPr>
          <p:nvPr>
            <p:ph type="title"/>
          </p:nvPr>
        </p:nvSpPr>
        <p:spPr>
          <a:xfrm>
            <a:off x="601213" y="260648"/>
            <a:ext cx="7918450" cy="788987"/>
          </a:xfrm>
        </p:spPr>
        <p:txBody>
          <a:bodyPr>
            <a:normAutofit/>
          </a:bodyPr>
          <a:lstStyle/>
          <a:p>
            <a:r>
              <a:rPr lang="en-US" b="1" dirty="0">
                <a:solidFill>
                  <a:srgbClr val="C00000"/>
                </a:solidFill>
                <a:latin typeface="Eras Demi ITC" panose="020B0805030504020804" pitchFamily="34" charset="0"/>
              </a:rPr>
              <a:t>Causes of Pneumonia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9811210"/>
              </p:ext>
            </p:extLst>
          </p:nvPr>
        </p:nvGraphicFramePr>
        <p:xfrm>
          <a:off x="838200" y="1556792"/>
          <a:ext cx="7316788"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own Arrow 2"/>
          <p:cNvSpPr/>
          <p:nvPr/>
        </p:nvSpPr>
        <p:spPr>
          <a:xfrm>
            <a:off x="4139952" y="2780928"/>
            <a:ext cx="439973" cy="648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rot="13481001">
            <a:off x="3222745" y="4242236"/>
            <a:ext cx="504056" cy="10801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79512" y="6525344"/>
            <a:ext cx="6768752" cy="369332"/>
          </a:xfrm>
          <a:prstGeom prst="rect">
            <a:avLst/>
          </a:prstGeom>
          <a:noFill/>
        </p:spPr>
        <p:txBody>
          <a:bodyPr wrap="square" rtlCol="0">
            <a:spAutoFit/>
          </a:bodyPr>
          <a:lstStyle/>
          <a:p>
            <a:r>
              <a:rPr lang="en-US" dirty="0"/>
              <a:t>http://www.who.int/mediacentre/factsheets/fs331/en/</a:t>
            </a:r>
          </a:p>
        </p:txBody>
      </p:sp>
      <p:sp>
        <p:nvSpPr>
          <p:cNvPr id="9" name="Down Arrow 4">
            <a:extLst>
              <a:ext uri="{FF2B5EF4-FFF2-40B4-BE49-F238E27FC236}">
                <a16:creationId xmlns:a16="http://schemas.microsoft.com/office/drawing/2014/main" id="{56500E0A-44CE-45F1-AC2D-D5F2EED46E77}"/>
              </a:ext>
            </a:extLst>
          </p:cNvPr>
          <p:cNvSpPr/>
          <p:nvPr/>
        </p:nvSpPr>
        <p:spPr>
          <a:xfrm rot="7940253">
            <a:off x="5159859" y="4212351"/>
            <a:ext cx="504056" cy="119467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9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B816FB-A060-4004-AE85-D14A399AF18C}"/>
              </a:ext>
            </a:extLst>
          </p:cNvPr>
          <p:cNvSpPr/>
          <p:nvPr/>
        </p:nvSpPr>
        <p:spPr>
          <a:xfrm>
            <a:off x="-31318" y="0"/>
            <a:ext cx="4298518" cy="685798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533400" y="2971800"/>
            <a:ext cx="3376911" cy="1368425"/>
          </a:xfrm>
        </p:spPr>
        <p:txBody>
          <a:bodyPr>
            <a:normAutofit fontScale="90000"/>
          </a:bodyPr>
          <a:lstStyle/>
          <a:p>
            <a:pPr algn="ctr" eaLnBrk="1" fontAlgn="auto" hangingPunct="1">
              <a:spcAft>
                <a:spcPts val="0"/>
              </a:spcAft>
              <a:defRPr/>
            </a:pPr>
            <a:r>
              <a:rPr lang="en-US" sz="4400" b="1" dirty="0">
                <a:effectLst>
                  <a:outerShdw blurRad="50800" dist="38100" dir="2700000" algn="tl" rotWithShape="0">
                    <a:schemeClr val="tx2">
                      <a:alpha val="43000"/>
                    </a:schemeClr>
                  </a:outerShdw>
                </a:effectLst>
              </a:rPr>
              <a:t>One of the bacteria is </a:t>
            </a:r>
            <a:r>
              <a:rPr lang="en-US" sz="4400" b="1" i="1" dirty="0">
                <a:effectLst>
                  <a:outerShdw blurRad="50800" dist="38100" dir="2700000" algn="tl" rotWithShape="0">
                    <a:schemeClr val="tx2">
                      <a:alpha val="43000"/>
                    </a:schemeClr>
                  </a:outerShdw>
                </a:effectLst>
                <a:latin typeface="Arial Narrow" panose="020B0606020202030204" pitchFamily="34" charset="0"/>
              </a:rPr>
              <a:t>Streptococcus pneumoniae</a:t>
            </a:r>
            <a:br>
              <a:rPr lang="en-US" sz="4400" b="1" dirty="0">
                <a:effectLst>
                  <a:outerShdw blurRad="50800" dist="38100" dir="2700000" algn="tl" rotWithShape="0">
                    <a:schemeClr val="tx2">
                      <a:alpha val="43000"/>
                    </a:schemeClr>
                  </a:outerShdw>
                </a:effectLst>
              </a:rPr>
            </a:br>
            <a:br>
              <a:rPr lang="en-US" sz="4400" b="1" dirty="0">
                <a:effectLst>
                  <a:outerShdw blurRad="50800" dist="38100" dir="2700000" algn="tl" rotWithShape="0">
                    <a:schemeClr val="tx2">
                      <a:alpha val="43000"/>
                    </a:schemeClr>
                  </a:outerShdw>
                </a:effectLst>
              </a:rPr>
            </a:br>
            <a:endParaRPr lang="en-US" sz="4400" b="1" i="1" dirty="0">
              <a:effectLst>
                <a:outerShdw blurRad="50800" dist="38100" dir="2700000" algn="tl" rotWithShape="0">
                  <a:schemeClr val="tx2">
                    <a:alpha val="43000"/>
                  </a:schemeClr>
                </a:outerShdw>
              </a:effectLst>
            </a:endParaRPr>
          </a:p>
        </p:txBody>
      </p:sp>
      <p:sp>
        <p:nvSpPr>
          <p:cNvPr id="8" name="Text Placeholder 7"/>
          <p:cNvSpPr>
            <a:spLocks noGrp="1"/>
          </p:cNvSpPr>
          <p:nvPr>
            <p:ph type="body" sz="half" idx="2"/>
          </p:nvPr>
        </p:nvSpPr>
        <p:spPr>
          <a:xfrm>
            <a:off x="5181600" y="457200"/>
            <a:ext cx="3376911" cy="2206980"/>
          </a:xfrm>
        </p:spPr>
        <p:txBody>
          <a:bodyPr>
            <a:noAutofit/>
          </a:bodyPr>
          <a:lstStyle/>
          <a:p>
            <a:pPr algn="ctr">
              <a:buClr>
                <a:schemeClr val="accent1"/>
              </a:buClr>
              <a:defRPr/>
            </a:pPr>
            <a:r>
              <a:rPr lang="en-US" sz="3200" b="1" dirty="0">
                <a:effectLst>
                  <a:outerShdw blurRad="50800" dist="38100" dir="2700000" algn="tl" rotWithShape="0">
                    <a:schemeClr val="tx2">
                      <a:alpha val="43000"/>
                    </a:schemeClr>
                  </a:outerShdw>
                </a:effectLst>
              </a:rPr>
              <a:t>Illness due to </a:t>
            </a:r>
            <a:r>
              <a:rPr lang="en-US" sz="3200" b="1" i="1" dirty="0">
                <a:effectLst>
                  <a:outerShdw blurRad="50800" dist="38100" dir="2700000" algn="tl" rotWithShape="0">
                    <a:schemeClr val="tx2">
                      <a:alpha val="43000"/>
                    </a:schemeClr>
                  </a:outerShdw>
                </a:effectLst>
                <a:latin typeface="Arial Narrow" panose="020B0606020202030204" pitchFamily="34" charset="0"/>
              </a:rPr>
              <a:t>Streptococcus pneumoniae</a:t>
            </a:r>
            <a:r>
              <a:rPr lang="en-US" sz="3200" b="1" dirty="0">
                <a:effectLst>
                  <a:outerShdw blurRad="50800" dist="38100" dir="2700000" algn="tl" rotWithShape="0">
                    <a:schemeClr val="tx2">
                      <a:alpha val="43000"/>
                    </a:schemeClr>
                  </a:outerShdw>
                </a:effectLst>
              </a:rPr>
              <a:t>:</a:t>
            </a:r>
          </a:p>
          <a:p>
            <a:pPr>
              <a:buClr>
                <a:schemeClr val="accent1"/>
              </a:buClr>
              <a:defRPr/>
            </a:pPr>
            <a:endParaRPr lang="en-US" sz="3200" spc="300" dirty="0"/>
          </a:p>
          <a:p>
            <a:pPr marL="571500" indent="-571500" algn="l" eaLnBrk="1" fontAlgn="auto" hangingPunct="1">
              <a:spcAft>
                <a:spcPts val="0"/>
              </a:spcAft>
              <a:buClr>
                <a:schemeClr val="accent1"/>
              </a:buClr>
              <a:buFont typeface="Wingdings" panose="05000000000000000000" pitchFamily="2" charset="2"/>
              <a:buChar char="ü"/>
              <a:defRPr/>
            </a:pPr>
            <a:r>
              <a:rPr lang="en-US" sz="3200" spc="300" dirty="0"/>
              <a:t>Pneumonia</a:t>
            </a:r>
          </a:p>
          <a:p>
            <a:pPr marL="571500" indent="-571500" algn="l" eaLnBrk="1" fontAlgn="auto" hangingPunct="1">
              <a:spcAft>
                <a:spcPts val="0"/>
              </a:spcAft>
              <a:buClr>
                <a:schemeClr val="accent1"/>
              </a:buClr>
              <a:buFont typeface="Wingdings" panose="05000000000000000000" pitchFamily="2" charset="2"/>
              <a:buChar char="ü"/>
              <a:defRPr/>
            </a:pPr>
            <a:r>
              <a:rPr lang="en-US" sz="3200" spc="300" dirty="0"/>
              <a:t>Tonsillitis</a:t>
            </a:r>
          </a:p>
          <a:p>
            <a:pPr marL="571500" indent="-571500" algn="l" eaLnBrk="1" fontAlgn="auto" hangingPunct="1">
              <a:spcAft>
                <a:spcPts val="0"/>
              </a:spcAft>
              <a:buClr>
                <a:schemeClr val="accent1"/>
              </a:buClr>
              <a:buFont typeface="Wingdings" panose="05000000000000000000" pitchFamily="2" charset="2"/>
              <a:buChar char="ü"/>
              <a:defRPr/>
            </a:pPr>
            <a:r>
              <a:rPr lang="en-US" sz="3200" spc="300" dirty="0"/>
              <a:t>Sinusitis</a:t>
            </a:r>
          </a:p>
          <a:p>
            <a:pPr marL="571500" indent="-571500" algn="l" eaLnBrk="1" fontAlgn="auto" hangingPunct="1">
              <a:spcAft>
                <a:spcPts val="0"/>
              </a:spcAft>
              <a:buClr>
                <a:schemeClr val="accent1"/>
              </a:buClr>
              <a:buFont typeface="Wingdings" panose="05000000000000000000" pitchFamily="2" charset="2"/>
              <a:buChar char="ü"/>
              <a:defRPr/>
            </a:pPr>
            <a:r>
              <a:rPr lang="en-US" sz="3200" spc="300" dirty="0"/>
              <a:t>Otitis Media</a:t>
            </a:r>
          </a:p>
          <a:p>
            <a:pPr marL="571500" indent="-571500" algn="l" eaLnBrk="1" fontAlgn="auto" hangingPunct="1">
              <a:spcAft>
                <a:spcPts val="0"/>
              </a:spcAft>
              <a:buClr>
                <a:schemeClr val="accent1"/>
              </a:buClr>
              <a:buFont typeface="Wingdings" panose="05000000000000000000" pitchFamily="2" charset="2"/>
              <a:buChar char="ü"/>
              <a:defRPr/>
            </a:pPr>
            <a:r>
              <a:rPr lang="en-US" sz="3200" spc="300" dirty="0"/>
              <a:t>Meningitis</a:t>
            </a:r>
            <a:endParaRPr lang="en-US" sz="2400" spc="300" dirty="0"/>
          </a:p>
        </p:txBody>
      </p:sp>
      <p:pic>
        <p:nvPicPr>
          <p:cNvPr id="9" name="Picture 14" descr="bug 1"/>
          <p:cNvPicPr>
            <a:picLocks noGrp="1" noChangeAspect="1" noChangeArrowheads="1"/>
          </p:cNvPicPr>
          <p:nvPr>
            <p:ph idx="1"/>
          </p:nvPr>
        </p:nvPicPr>
        <p:blipFill>
          <a:blip r:embed="rId3"/>
          <a:srcRect/>
          <a:stretch>
            <a:fillRect/>
          </a:stretch>
        </p:blipFill>
        <p:spPr bwMode="auto">
          <a:xfrm>
            <a:off x="726784" y="3632063"/>
            <a:ext cx="3179173" cy="2286000"/>
          </a:xfrm>
          <a:effectLst>
            <a:glow rad="101600">
              <a:schemeClr val="tx2">
                <a:alpha val="75000"/>
              </a:schemeClr>
            </a:glow>
          </a:effectLst>
        </p:spPr>
      </p:pic>
    </p:spTree>
    <p:extLst>
      <p:ext uri="{BB962C8B-B14F-4D97-AF65-F5344CB8AC3E}">
        <p14:creationId xmlns:p14="http://schemas.microsoft.com/office/powerpoint/2010/main" val="2874881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3">
                <a:lumMod val="67000"/>
              </a:schemeClr>
            </a:gs>
            <a:gs pos="65000">
              <a:schemeClr val="bg1"/>
            </a:gs>
            <a:gs pos="100000">
              <a:schemeClr val="accent3">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4" name="Rectangle 3"/>
          <p:cNvSpPr/>
          <p:nvPr/>
        </p:nvSpPr>
        <p:spPr>
          <a:xfrm>
            <a:off x="971600" y="1628800"/>
            <a:ext cx="7351432" cy="2862322"/>
          </a:xfrm>
          <a:prstGeom prst="rect">
            <a:avLst/>
          </a:prstGeom>
          <a:noFill/>
          <a:ln>
            <a:solidFill>
              <a:schemeClr val="accent1"/>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Pneumonia </a:t>
            </a:r>
          </a:p>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 not a severe type of colds or flu.</a:t>
            </a:r>
          </a:p>
        </p:txBody>
      </p:sp>
    </p:spTree>
    <p:extLst>
      <p:ext uri="{BB962C8B-B14F-4D97-AF65-F5344CB8AC3E}">
        <p14:creationId xmlns:p14="http://schemas.microsoft.com/office/powerpoint/2010/main" val="4289554799"/>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06CE52-3CFE-4820-A7EA-34A8FBF213FD}"/>
              </a:ext>
            </a:extLst>
          </p:cNvPr>
          <p:cNvSpPr/>
          <p:nvPr/>
        </p:nvSpPr>
        <p:spPr>
          <a:xfrm>
            <a:off x="-31318" y="3352800"/>
            <a:ext cx="9175318" cy="3505189"/>
          </a:xfrm>
          <a:prstGeom prst="rect">
            <a:avLst/>
          </a:prstGeom>
          <a:gradFill flip="none" rotWithShape="1">
            <a:gsLst>
              <a:gs pos="1000">
                <a:schemeClr val="accent3">
                  <a:lumMod val="67000"/>
                </a:schemeClr>
              </a:gs>
              <a:gs pos="33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p:cNvSpPr>
            <a:spLocks noGrp="1"/>
          </p:cNvSpPr>
          <p:nvPr>
            <p:ph type="title"/>
          </p:nvPr>
        </p:nvSpPr>
        <p:spPr>
          <a:xfrm>
            <a:off x="330200" y="3692530"/>
            <a:ext cx="7907338" cy="927100"/>
          </a:xfrm>
        </p:spPr>
        <p:txBody>
          <a:bodyPr/>
          <a:lstStyle/>
          <a:p>
            <a:pPr eaLnBrk="1" fontAlgn="auto" hangingPunct="1">
              <a:spcAft>
                <a:spcPts val="0"/>
              </a:spcAft>
              <a:defRPr/>
            </a:pPr>
            <a:r>
              <a:rPr lang="en-US" b="1" dirty="0">
                <a:solidFill>
                  <a:srgbClr val="C00000"/>
                </a:solidFill>
                <a:effectLst>
                  <a:outerShdw blurRad="50800" dist="38100" dir="2700000" algn="tl" rotWithShape="0">
                    <a:srgbClr val="54638C">
                      <a:alpha val="43000"/>
                    </a:srgbClr>
                  </a:outerShdw>
                </a:effectLst>
              </a:rPr>
              <a:t>Pneumonia in the Elderly</a:t>
            </a:r>
          </a:p>
        </p:txBody>
      </p:sp>
      <p:sp>
        <p:nvSpPr>
          <p:cNvPr id="12" name="Text Placeholder 11"/>
          <p:cNvSpPr>
            <a:spLocks noGrp="1"/>
          </p:cNvSpPr>
          <p:nvPr>
            <p:ph type="body" sz="quarter" idx="13"/>
          </p:nvPr>
        </p:nvSpPr>
        <p:spPr>
          <a:xfrm>
            <a:off x="533400" y="4509120"/>
            <a:ext cx="7907338" cy="2348880"/>
          </a:xfrm>
        </p:spPr>
        <p:txBody>
          <a:bodyPr>
            <a:normAutofit fontScale="92500"/>
          </a:bodyPr>
          <a:lstStyle/>
          <a:p>
            <a:pPr marL="285750" indent="-285750" eaLnBrk="1" fontAlgn="auto" hangingPunct="1">
              <a:spcAft>
                <a:spcPts val="0"/>
              </a:spcAft>
              <a:buFont typeface="Arial" panose="020B0604020202020204" pitchFamily="34" charset="0"/>
              <a:buChar char="•"/>
              <a:defRPr/>
            </a:pPr>
            <a:r>
              <a:rPr lang="en-US" dirty="0"/>
              <a:t> </a:t>
            </a:r>
            <a:r>
              <a:rPr lang="en-US" sz="2200" b="1" dirty="0">
                <a:latin typeface="Arial Narrow" panose="020B0606020202030204" pitchFamily="34" charset="0"/>
              </a:rPr>
              <a:t>Every year, worldwide,  &gt; 1,000,000 die from pneumonia and influenza</a:t>
            </a:r>
          </a:p>
          <a:p>
            <a:pPr marL="342900" indent="-342900" eaLnBrk="1" fontAlgn="auto" hangingPunct="1">
              <a:spcAft>
                <a:spcPts val="0"/>
              </a:spcAft>
              <a:buFont typeface="Arial" panose="020B0604020202020204" pitchFamily="34" charset="0"/>
              <a:buChar char="•"/>
              <a:defRPr/>
            </a:pPr>
            <a:r>
              <a:rPr lang="en-US" sz="2200" b="1" dirty="0">
                <a:latin typeface="Arial Narrow" panose="020B0606020202030204" pitchFamily="34" charset="0"/>
              </a:rPr>
              <a:t>Has always been among the top 10 causes of mortality, especially if &gt; 65 years old</a:t>
            </a:r>
          </a:p>
          <a:p>
            <a:pPr marL="342900" indent="-342900" eaLnBrk="1" fontAlgn="auto" hangingPunct="1">
              <a:spcAft>
                <a:spcPts val="0"/>
              </a:spcAft>
              <a:buFont typeface="Arial" panose="020B0604020202020204" pitchFamily="34" charset="0"/>
              <a:buChar char="•"/>
              <a:defRPr/>
            </a:pPr>
            <a:r>
              <a:rPr lang="en-US" sz="2200" b="1" dirty="0">
                <a:latin typeface="Arial Narrow" panose="020B0606020202030204" pitchFamily="34" charset="0"/>
              </a:rPr>
              <a:t>It is costly for the patient’s family and the government</a:t>
            </a:r>
          </a:p>
          <a:p>
            <a:pPr marL="342900" indent="-342900" eaLnBrk="1" fontAlgn="auto" hangingPunct="1">
              <a:spcAft>
                <a:spcPts val="0"/>
              </a:spcAft>
              <a:buFont typeface="Arial" panose="020B0604020202020204" pitchFamily="34" charset="0"/>
              <a:buChar char="•"/>
              <a:defRPr/>
            </a:pPr>
            <a:r>
              <a:rPr lang="en-US" sz="2200" b="1" dirty="0">
                <a:latin typeface="Arial Narrow" panose="020B0606020202030204" pitchFamily="34" charset="0"/>
              </a:rPr>
              <a:t>There are treatment options for pneumonia </a:t>
            </a:r>
          </a:p>
          <a:p>
            <a:pPr marL="342900" indent="-342900" eaLnBrk="1" fontAlgn="auto" hangingPunct="1">
              <a:spcAft>
                <a:spcPts val="0"/>
              </a:spcAft>
              <a:buFont typeface="Arial" panose="020B0604020202020204" pitchFamily="34" charset="0"/>
              <a:buChar char="•"/>
              <a:defRPr/>
            </a:pPr>
            <a:r>
              <a:rPr lang="en-US" sz="2200" b="1" dirty="0">
                <a:latin typeface="Arial Narrow" panose="020B0606020202030204" pitchFamily="34" charset="0"/>
              </a:rPr>
              <a:t>It can be prevented</a:t>
            </a:r>
          </a:p>
        </p:txBody>
      </p:sp>
      <p:pic>
        <p:nvPicPr>
          <p:cNvPr id="6" name="Picture Placeholder 5"/>
          <p:cNvPicPr>
            <a:picLocks noGrp="1" noChangeAspect="1"/>
          </p:cNvPicPr>
          <p:nvPr>
            <p:ph type="pic" idx="1"/>
          </p:nvPr>
        </p:nvPicPr>
        <p:blipFill>
          <a:blip r:embed="rId3"/>
          <a:srcRect t="17512" b="17512"/>
          <a:stretch>
            <a:fillRect/>
          </a:stretch>
        </p:blipFill>
        <p:spPr>
          <a:xfrm rot="152337">
            <a:off x="4494213" y="719138"/>
            <a:ext cx="4287837" cy="3030537"/>
          </a:xfrm>
        </p:spPr>
      </p:pic>
      <p:pic>
        <p:nvPicPr>
          <p:cNvPr id="7" name="Picture Placeholder 6"/>
          <p:cNvPicPr>
            <a:picLocks noGrp="1" noChangeAspect="1"/>
          </p:cNvPicPr>
          <p:nvPr>
            <p:ph type="pic" idx="14"/>
          </p:nvPr>
        </p:nvPicPr>
        <p:blipFill>
          <a:blip r:embed="rId4"/>
          <a:srcRect t="16147" b="16147"/>
          <a:stretch>
            <a:fillRect/>
          </a:stretch>
        </p:blipFill>
        <p:spPr>
          <a:xfrm rot="21346724">
            <a:off x="436563" y="508000"/>
            <a:ext cx="4295775" cy="3030538"/>
          </a:xfrm>
        </p:spPr>
      </p:pic>
    </p:spTree>
    <p:extLst>
      <p:ext uri="{BB962C8B-B14F-4D97-AF65-F5344CB8AC3E}">
        <p14:creationId xmlns:p14="http://schemas.microsoft.com/office/powerpoint/2010/main" val="23740634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origin="userSelected">
  <element uid="9920fcc9-9f43-4d43-9e3e-b98a219cfd55" value=""/>
</sisl>
</file>

<file path=customXml/itemProps1.xml><?xml version="1.0" encoding="utf-8"?>
<ds:datastoreItem xmlns:ds="http://schemas.openxmlformats.org/officeDocument/2006/customXml" ds:itemID="{429E7F99-9F06-4359-B219-FCDB72613E95}">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7486</TotalTime>
  <Words>945</Words>
  <Application>Microsoft Office PowerPoint</Application>
  <PresentationFormat>On-screen Show (4:3)</PresentationFormat>
  <Paragraphs>169</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Narrow</vt:lpstr>
      <vt:lpstr>Calibri</vt:lpstr>
      <vt:lpstr>Courier New</vt:lpstr>
      <vt:lpstr>Eras Demi ITC</vt:lpstr>
      <vt:lpstr>Wingdings</vt:lpstr>
      <vt:lpstr>Office Theme</vt:lpstr>
      <vt:lpstr>§</vt:lpstr>
      <vt:lpstr>PowerPoint Presentation</vt:lpstr>
      <vt:lpstr>PowerPoint Presentation</vt:lpstr>
      <vt:lpstr>Pneumonia is one of the Leading Causes of Death in the Philippines</vt:lpstr>
      <vt:lpstr>PowerPoint Presentation</vt:lpstr>
      <vt:lpstr>Causes of Pneumonia</vt:lpstr>
      <vt:lpstr>One of the bacteria is Streptococcus pneumoniae  </vt:lpstr>
      <vt:lpstr>PowerPoint Presentation</vt:lpstr>
      <vt:lpstr>Pneumonia in the Elderly</vt:lpstr>
      <vt:lpstr>PowerPoint Presentation</vt:lpstr>
      <vt:lpstr>Who may be affected with pneumonia?</vt:lpstr>
      <vt:lpstr>How to prevent pneumonia?</vt:lpstr>
      <vt:lpstr>How to prevent pneumonia?</vt:lpstr>
      <vt:lpstr>How to prevent pneumonia?</vt:lpstr>
      <vt:lpstr>How to prevent pneumonia</vt:lpstr>
      <vt:lpstr>PowerPoint Presentation</vt:lpstr>
      <vt:lpstr>Vaccination against Pneumonia</vt:lpstr>
      <vt:lpstr>Adults who need pneumococcal vaccine</vt:lpstr>
      <vt:lpstr>Who are not allowed to be vaccinated?</vt:lpstr>
      <vt:lpstr>Vaccine Recommendation Against Pneumonia is done by Experts</vt:lpstr>
      <vt:lpstr>Key points</vt:lpstr>
      <vt:lpstr>PowerPoint Presentation</vt:lpstr>
      <vt:lpstr>PowerPoint Presentation</vt:lpstr>
    </vt:vector>
  </TitlesOfParts>
  <Company>Merck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9-points about HPV</dc:title>
  <dc:creator>Merck &amp; Co., Inc.</dc:creator>
  <cp:lastModifiedBy>Sohan Gosavi</cp:lastModifiedBy>
  <cp:revision>122</cp:revision>
  <dcterms:created xsi:type="dcterms:W3CDTF">2018-01-23T14:56:22Z</dcterms:created>
  <dcterms:modified xsi:type="dcterms:W3CDTF">2023-12-15T05:56:23Z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faa8b3ba-60bb-4689-9ef0-c93d81c06e95</vt:lpwstr>
  </property>
  <property fmtid="{D5CDD505-2E9C-101B-9397-08002B2CF9AE}" pid="3" name="bjSaver">
    <vt:lpwstr>qI9iHH1+LxM+U7b8Bnz8IbViaKDlbUVP</vt:lpwstr>
  </property>
  <property fmtid="{D5CDD505-2E9C-101B-9397-08002B2CF9AE}" pid="4" name="bjDocumentSecurityLabel">
    <vt:lpwstr>Not Classified</vt:lpwstr>
  </property>
  <property fmtid="{D5CDD505-2E9C-101B-9397-08002B2CF9AE}" pid="5"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6" name="bjDocumentLabelXML-0">
    <vt:lpwstr>ames.com/2008/01/sie/internal/label"&gt;&lt;element uid="9920fcc9-9f43-4d43-9e3e-b98a219cfd55" value="" /&gt;&lt;/sisl&gt;</vt:lpwstr>
  </property>
  <property fmtid="{D5CDD505-2E9C-101B-9397-08002B2CF9AE}" pid="7" name="_AdHocReviewCycleID">
    <vt:i4>164713034</vt:i4>
  </property>
  <property fmtid="{D5CDD505-2E9C-101B-9397-08002B2CF9AE}" pid="8" name="_NewReviewCycle">
    <vt:lpwstr/>
  </property>
  <property fmtid="{D5CDD505-2E9C-101B-9397-08002B2CF9AE}" pid="9" name="_EmailSubject">
    <vt:lpwstr>Infographics about HPV</vt:lpwstr>
  </property>
  <property fmtid="{D5CDD505-2E9C-101B-9397-08002B2CF9AE}" pid="10" name="_AuthorEmail">
    <vt:lpwstr>catherine.ann.basilad@merck.com</vt:lpwstr>
  </property>
  <property fmtid="{D5CDD505-2E9C-101B-9397-08002B2CF9AE}" pid="11" name="_AuthorEmailDisplayName">
    <vt:lpwstr>Basilad, Catherine Ann David</vt:lpwstr>
  </property>
  <property fmtid="{D5CDD505-2E9C-101B-9397-08002B2CF9AE}" pid="12" name="_PreviousAdHocReviewCycleID">
    <vt:i4>486183223</vt:i4>
  </property>
</Properties>
</file>