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handoutMasterIdLst>
    <p:handoutMasterId r:id="rId24"/>
  </p:handoutMasterIdLst>
  <p:sldIdLst>
    <p:sldId id="257" r:id="rId3"/>
    <p:sldId id="673" r:id="rId4"/>
    <p:sldId id="684" r:id="rId5"/>
    <p:sldId id="300" r:id="rId6"/>
    <p:sldId id="267" r:id="rId7"/>
    <p:sldId id="307" r:id="rId8"/>
    <p:sldId id="693" r:id="rId9"/>
    <p:sldId id="694" r:id="rId10"/>
    <p:sldId id="301" r:id="rId11"/>
    <p:sldId id="688" r:id="rId12"/>
    <p:sldId id="677" r:id="rId13"/>
    <p:sldId id="521" r:id="rId14"/>
    <p:sldId id="687" r:id="rId15"/>
    <p:sldId id="657" r:id="rId16"/>
    <p:sldId id="668" r:id="rId17"/>
    <p:sldId id="691" r:id="rId18"/>
    <p:sldId id="689" r:id="rId19"/>
    <p:sldId id="289" r:id="rId20"/>
    <p:sldId id="26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BDBCBC"/>
    <a:srgbClr val="0083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35" autoAdjust="0"/>
    <p:restoredTop sz="83841" autoAdjust="0"/>
  </p:normalViewPr>
  <p:slideViewPr>
    <p:cSldViewPr snapToGrid="0">
      <p:cViewPr varScale="1">
        <p:scale>
          <a:sx n="70" d="100"/>
          <a:sy n="70" d="100"/>
        </p:scale>
        <p:origin x="197" y="3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64163-280F-4B44-8C31-D0F6C1FF5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4D5C2F5-DDE8-4274-AE3F-870EE43A9CD7}">
      <dgm:prSet phldrT="[Text]">
        <dgm:style>
          <a:lnRef idx="2">
            <a:schemeClr val="accent1">
              <a:shade val="50000"/>
            </a:schemeClr>
          </a:lnRef>
          <a:fillRef idx="1">
            <a:schemeClr val="accent1"/>
          </a:fillRef>
          <a:effectRef idx="0">
            <a:schemeClr val="accent1"/>
          </a:effectRef>
          <a:fontRef idx="minor">
            <a:schemeClr val="lt1"/>
          </a:fontRef>
        </dgm:style>
      </dgm:prSet>
      <dgm:spPr/>
      <dgm:t>
        <a:bodyPr anchor="t"/>
        <a:lstStyle/>
        <a:p>
          <a:r>
            <a:rPr lang="en-US" b="1" dirty="0"/>
            <a:t>Most common cause of confinement/claims </a:t>
          </a:r>
        </a:p>
      </dgm:t>
    </dgm:pt>
    <dgm:pt modelId="{26960F49-4216-4089-809E-C9D8FC2E8BA3}" type="parTrans" cxnId="{D71C8985-74F5-404A-9B76-4FBC18E69410}">
      <dgm:prSet/>
      <dgm:spPr/>
      <dgm:t>
        <a:bodyPr/>
        <a:lstStyle/>
        <a:p>
          <a:endParaRPr lang="en-US"/>
        </a:p>
      </dgm:t>
    </dgm:pt>
    <dgm:pt modelId="{D981DD11-CA99-4BA7-B1FB-D896F42D6C0A}" type="sibTrans" cxnId="{D71C8985-74F5-404A-9B76-4FBC18E69410}">
      <dgm:prSet/>
      <dgm:spPr/>
      <dgm:t>
        <a:bodyPr/>
        <a:lstStyle/>
        <a:p>
          <a:endParaRPr lang="en-US"/>
        </a:p>
      </dgm:t>
    </dgm:pt>
    <dgm:pt modelId="{0EF6A17B-4817-415D-B005-A6EBDD4DC121}">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FF0000"/>
        </a:solidFill>
      </dgm:spPr>
      <dgm:t>
        <a:bodyPr anchor="t"/>
        <a:lstStyle/>
        <a:p>
          <a:pPr>
            <a:lnSpc>
              <a:spcPct val="100000"/>
            </a:lnSpc>
            <a:spcAft>
              <a:spcPts val="0"/>
            </a:spcAft>
          </a:pPr>
          <a:r>
            <a:rPr lang="en-US" sz="6600" b="1" dirty="0"/>
            <a:t>3</a:t>
          </a:r>
          <a:r>
            <a:rPr lang="en-US" sz="6600" b="1" baseline="30000" dirty="0"/>
            <a:t>rd</a:t>
          </a:r>
        </a:p>
        <a:p>
          <a:pPr>
            <a:lnSpc>
              <a:spcPct val="100000"/>
            </a:lnSpc>
            <a:spcAft>
              <a:spcPts val="0"/>
            </a:spcAft>
          </a:pPr>
          <a:r>
            <a:rPr lang="en-US" sz="3200" b="1" baseline="30000" dirty="0"/>
            <a:t>Leading cause  of death </a:t>
          </a:r>
          <a:endParaRPr lang="en-US" sz="500" b="1" dirty="0"/>
        </a:p>
      </dgm:t>
    </dgm:pt>
    <dgm:pt modelId="{954607F4-9F26-4FC5-9A6F-FB49A25C1341}" type="parTrans" cxnId="{355EDF00-0E4E-491E-B399-54E253918C6B}">
      <dgm:prSet/>
      <dgm:spPr/>
      <dgm:t>
        <a:bodyPr/>
        <a:lstStyle/>
        <a:p>
          <a:endParaRPr lang="en-US"/>
        </a:p>
      </dgm:t>
    </dgm:pt>
    <dgm:pt modelId="{34E0EF23-EF7E-4C6C-9956-74424E8A9444}" type="sibTrans" cxnId="{355EDF00-0E4E-491E-B399-54E253918C6B}">
      <dgm:prSet/>
      <dgm:spPr/>
      <dgm:t>
        <a:bodyPr/>
        <a:lstStyle/>
        <a:p>
          <a:endParaRPr lang="en-US"/>
        </a:p>
      </dgm:t>
    </dgm:pt>
    <dgm:pt modelId="{236FA012-BC3E-495A-8419-0A5F695ED233}">
      <dgm:prSet phldrT="[Text]" custT="1"/>
      <dgm:spPr/>
      <dgm:t>
        <a:bodyPr/>
        <a:lstStyle/>
        <a:p>
          <a:r>
            <a:rPr lang="en-US" sz="4800" b="1" dirty="0"/>
            <a:t>P 250,000</a:t>
          </a:r>
        </a:p>
        <a:p>
          <a:r>
            <a:rPr lang="en-US" sz="2400" b="1" dirty="0"/>
            <a:t>Cost of confinement</a:t>
          </a:r>
          <a:endParaRPr lang="en-US" sz="4800" b="1" dirty="0"/>
        </a:p>
      </dgm:t>
    </dgm:pt>
    <dgm:pt modelId="{54168572-F23A-4BD6-BEC2-3CFB6C34E6AC}" type="parTrans" cxnId="{E47847CA-CFEA-4CE5-BF95-0560DEE3602C}">
      <dgm:prSet/>
      <dgm:spPr/>
      <dgm:t>
        <a:bodyPr/>
        <a:lstStyle/>
        <a:p>
          <a:endParaRPr lang="en-US"/>
        </a:p>
      </dgm:t>
    </dgm:pt>
    <dgm:pt modelId="{B6D78758-450E-4662-B4C9-64C74C61E60A}" type="sibTrans" cxnId="{E47847CA-CFEA-4CE5-BF95-0560DEE3602C}">
      <dgm:prSet/>
      <dgm:spPr/>
      <dgm:t>
        <a:bodyPr/>
        <a:lstStyle/>
        <a:p>
          <a:endParaRPr lang="en-US"/>
        </a:p>
      </dgm:t>
    </dgm:pt>
    <dgm:pt modelId="{79305BF3-A7A6-4E3A-AFF2-2E2179CBA35B}" type="pres">
      <dgm:prSet presAssocID="{C3F64163-280F-4B44-8C31-D0F6C1FF567B}" presName="diagram" presStyleCnt="0">
        <dgm:presLayoutVars>
          <dgm:dir/>
          <dgm:resizeHandles val="exact"/>
        </dgm:presLayoutVars>
      </dgm:prSet>
      <dgm:spPr/>
    </dgm:pt>
    <dgm:pt modelId="{4BA93163-3817-4EAB-89C4-1754A704975A}" type="pres">
      <dgm:prSet presAssocID="{B4D5C2F5-DDE8-4274-AE3F-870EE43A9CD7}" presName="node" presStyleLbl="node1" presStyleIdx="0" presStyleCnt="3">
        <dgm:presLayoutVars>
          <dgm:bulletEnabled val="1"/>
        </dgm:presLayoutVars>
      </dgm:prSet>
      <dgm:spPr/>
    </dgm:pt>
    <dgm:pt modelId="{50E5977E-EF03-455F-A784-C4CF1D08594D}" type="pres">
      <dgm:prSet presAssocID="{D981DD11-CA99-4BA7-B1FB-D896F42D6C0A}" presName="sibTrans" presStyleCnt="0"/>
      <dgm:spPr/>
    </dgm:pt>
    <dgm:pt modelId="{86187A9C-3FF3-4A1F-8FEB-8CA1B9196019}" type="pres">
      <dgm:prSet presAssocID="{0EF6A17B-4817-415D-B005-A6EBDD4DC121}" presName="node" presStyleLbl="node1" presStyleIdx="1" presStyleCnt="3">
        <dgm:presLayoutVars>
          <dgm:bulletEnabled val="1"/>
        </dgm:presLayoutVars>
      </dgm:prSet>
      <dgm:spPr/>
    </dgm:pt>
    <dgm:pt modelId="{8BAE8AE4-DC1B-4BF1-A346-03E3DCA3852C}" type="pres">
      <dgm:prSet presAssocID="{34E0EF23-EF7E-4C6C-9956-74424E8A9444}" presName="sibTrans" presStyleCnt="0"/>
      <dgm:spPr/>
    </dgm:pt>
    <dgm:pt modelId="{DF4A375C-2FC8-4AC2-92F9-19B6C7D088BF}" type="pres">
      <dgm:prSet presAssocID="{236FA012-BC3E-495A-8419-0A5F695ED233}" presName="node" presStyleLbl="node1" presStyleIdx="2" presStyleCnt="3" custLinFactNeighborX="-54224" custLinFactNeighborY="-12498">
        <dgm:presLayoutVars>
          <dgm:bulletEnabled val="1"/>
        </dgm:presLayoutVars>
      </dgm:prSet>
      <dgm:spPr/>
    </dgm:pt>
  </dgm:ptLst>
  <dgm:cxnLst>
    <dgm:cxn modelId="{355EDF00-0E4E-491E-B399-54E253918C6B}" srcId="{C3F64163-280F-4B44-8C31-D0F6C1FF567B}" destId="{0EF6A17B-4817-415D-B005-A6EBDD4DC121}" srcOrd="1" destOrd="0" parTransId="{954607F4-9F26-4FC5-9A6F-FB49A25C1341}" sibTransId="{34E0EF23-EF7E-4C6C-9956-74424E8A9444}"/>
    <dgm:cxn modelId="{38817469-903D-403A-85DD-32E5EE4C5565}" type="presOf" srcId="{C3F64163-280F-4B44-8C31-D0F6C1FF567B}" destId="{79305BF3-A7A6-4E3A-AFF2-2E2179CBA35B}" srcOrd="0" destOrd="0" presId="urn:microsoft.com/office/officeart/2005/8/layout/default"/>
    <dgm:cxn modelId="{7C907658-3346-4A54-963B-2B45E122DFF7}" type="presOf" srcId="{B4D5C2F5-DDE8-4274-AE3F-870EE43A9CD7}" destId="{4BA93163-3817-4EAB-89C4-1754A704975A}" srcOrd="0" destOrd="0" presId="urn:microsoft.com/office/officeart/2005/8/layout/default"/>
    <dgm:cxn modelId="{D71C8985-74F5-404A-9B76-4FBC18E69410}" srcId="{C3F64163-280F-4B44-8C31-D0F6C1FF567B}" destId="{B4D5C2F5-DDE8-4274-AE3F-870EE43A9CD7}" srcOrd="0" destOrd="0" parTransId="{26960F49-4216-4089-809E-C9D8FC2E8BA3}" sibTransId="{D981DD11-CA99-4BA7-B1FB-D896F42D6C0A}"/>
    <dgm:cxn modelId="{CE60AEA5-93D8-4D6E-85FB-507952983076}" type="presOf" srcId="{236FA012-BC3E-495A-8419-0A5F695ED233}" destId="{DF4A375C-2FC8-4AC2-92F9-19B6C7D088BF}" srcOrd="0" destOrd="0" presId="urn:microsoft.com/office/officeart/2005/8/layout/default"/>
    <dgm:cxn modelId="{9EDC16B0-00BB-4321-BC3B-CFBB00A93BF7}" type="presOf" srcId="{0EF6A17B-4817-415D-B005-A6EBDD4DC121}" destId="{86187A9C-3FF3-4A1F-8FEB-8CA1B9196019}" srcOrd="0" destOrd="0" presId="urn:microsoft.com/office/officeart/2005/8/layout/default"/>
    <dgm:cxn modelId="{E47847CA-CFEA-4CE5-BF95-0560DEE3602C}" srcId="{C3F64163-280F-4B44-8C31-D0F6C1FF567B}" destId="{236FA012-BC3E-495A-8419-0A5F695ED233}" srcOrd="2" destOrd="0" parTransId="{54168572-F23A-4BD6-BEC2-3CFB6C34E6AC}" sibTransId="{B6D78758-450E-4662-B4C9-64C74C61E60A}"/>
    <dgm:cxn modelId="{68AE93DF-212C-413D-858D-63B71ABF263B}" type="presParOf" srcId="{79305BF3-A7A6-4E3A-AFF2-2E2179CBA35B}" destId="{4BA93163-3817-4EAB-89C4-1754A704975A}" srcOrd="0" destOrd="0" presId="urn:microsoft.com/office/officeart/2005/8/layout/default"/>
    <dgm:cxn modelId="{1FD93E2B-A7E0-493E-9585-8777FFDAFFEE}" type="presParOf" srcId="{79305BF3-A7A6-4E3A-AFF2-2E2179CBA35B}" destId="{50E5977E-EF03-455F-A784-C4CF1D08594D}" srcOrd="1" destOrd="0" presId="urn:microsoft.com/office/officeart/2005/8/layout/default"/>
    <dgm:cxn modelId="{5C6B6DD4-258D-4BE0-A7C3-E4AEC9CE4D30}" type="presParOf" srcId="{79305BF3-A7A6-4E3A-AFF2-2E2179CBA35B}" destId="{86187A9C-3FF3-4A1F-8FEB-8CA1B9196019}" srcOrd="2" destOrd="0" presId="urn:microsoft.com/office/officeart/2005/8/layout/default"/>
    <dgm:cxn modelId="{713C6C64-3A79-4CE9-80E6-6442E21C4CD3}" type="presParOf" srcId="{79305BF3-A7A6-4E3A-AFF2-2E2179CBA35B}" destId="{8BAE8AE4-DC1B-4BF1-A346-03E3DCA3852C}" srcOrd="3" destOrd="0" presId="urn:microsoft.com/office/officeart/2005/8/layout/default"/>
    <dgm:cxn modelId="{2E2C6752-2948-4EAD-835F-C47C86147E5C}" type="presParOf" srcId="{79305BF3-A7A6-4E3A-AFF2-2E2179CBA35B}" destId="{DF4A375C-2FC8-4AC2-92F9-19B6C7D088B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93163-3817-4EAB-89C4-1754A704975A}">
      <dsp:nvSpPr>
        <dsp:cNvPr id="0" name=""/>
        <dsp:cNvSpPr/>
      </dsp:nvSpPr>
      <dsp:spPr>
        <a:xfrm>
          <a:off x="1838311" y="2087"/>
          <a:ext cx="3419498" cy="2051699"/>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ct val="35000"/>
            </a:spcAft>
            <a:buNone/>
          </a:pPr>
          <a:r>
            <a:rPr lang="en-US" sz="3000" b="1" kern="1200" dirty="0"/>
            <a:t>Most common cause of confinement/claims </a:t>
          </a:r>
        </a:p>
      </dsp:txBody>
      <dsp:txXfrm>
        <a:off x="1838311" y="2087"/>
        <a:ext cx="3419498" cy="2051699"/>
      </dsp:txXfrm>
    </dsp:sp>
    <dsp:sp modelId="{86187A9C-3FF3-4A1F-8FEB-8CA1B9196019}">
      <dsp:nvSpPr>
        <dsp:cNvPr id="0" name=""/>
        <dsp:cNvSpPr/>
      </dsp:nvSpPr>
      <dsp:spPr>
        <a:xfrm>
          <a:off x="5599759" y="2087"/>
          <a:ext cx="3419498" cy="2051699"/>
        </a:xfrm>
        <a:prstGeom prst="rect">
          <a:avLst/>
        </a:prstGeom>
        <a:solidFill>
          <a:srgbClr val="FF0000"/>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51460" tIns="251460" rIns="251460" bIns="251460" numCol="1" spcCol="1270" anchor="t" anchorCtr="0">
          <a:noAutofit/>
        </a:bodyPr>
        <a:lstStyle/>
        <a:p>
          <a:pPr marL="0" lvl="0" indent="0" algn="ctr" defTabSz="2933700">
            <a:lnSpc>
              <a:spcPct val="100000"/>
            </a:lnSpc>
            <a:spcBef>
              <a:spcPct val="0"/>
            </a:spcBef>
            <a:spcAft>
              <a:spcPts val="0"/>
            </a:spcAft>
            <a:buNone/>
          </a:pPr>
          <a:r>
            <a:rPr lang="en-US" sz="6600" b="1" kern="1200" dirty="0"/>
            <a:t>3</a:t>
          </a:r>
          <a:r>
            <a:rPr lang="en-US" sz="6600" b="1" kern="1200" baseline="30000" dirty="0"/>
            <a:t>rd</a:t>
          </a:r>
        </a:p>
        <a:p>
          <a:pPr marL="0" lvl="0" indent="0" algn="ctr" defTabSz="2933700">
            <a:lnSpc>
              <a:spcPct val="100000"/>
            </a:lnSpc>
            <a:spcBef>
              <a:spcPct val="0"/>
            </a:spcBef>
            <a:spcAft>
              <a:spcPts val="0"/>
            </a:spcAft>
            <a:buNone/>
          </a:pPr>
          <a:r>
            <a:rPr lang="en-US" sz="3200" b="1" kern="1200" baseline="30000" dirty="0"/>
            <a:t>Leading cause  of death </a:t>
          </a:r>
          <a:endParaRPr lang="en-US" sz="500" b="1" kern="1200" dirty="0"/>
        </a:p>
      </dsp:txBody>
      <dsp:txXfrm>
        <a:off x="5599759" y="2087"/>
        <a:ext cx="3419498" cy="2051699"/>
      </dsp:txXfrm>
    </dsp:sp>
    <dsp:sp modelId="{DF4A375C-2FC8-4AC2-92F9-19B6C7D088BF}">
      <dsp:nvSpPr>
        <dsp:cNvPr id="0" name=""/>
        <dsp:cNvSpPr/>
      </dsp:nvSpPr>
      <dsp:spPr>
        <a:xfrm>
          <a:off x="1864847" y="2139315"/>
          <a:ext cx="3419498" cy="2051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P 250,000</a:t>
          </a:r>
        </a:p>
        <a:p>
          <a:pPr marL="0" lvl="0" indent="0" algn="ctr" defTabSz="2133600">
            <a:lnSpc>
              <a:spcPct val="90000"/>
            </a:lnSpc>
            <a:spcBef>
              <a:spcPct val="0"/>
            </a:spcBef>
            <a:spcAft>
              <a:spcPct val="35000"/>
            </a:spcAft>
            <a:buNone/>
          </a:pPr>
          <a:r>
            <a:rPr lang="en-US" sz="2400" b="1" kern="1200" dirty="0"/>
            <a:t>Cost of confinement</a:t>
          </a:r>
          <a:endParaRPr lang="en-US" sz="4800" b="1" kern="1200" dirty="0"/>
        </a:p>
      </dsp:txBody>
      <dsp:txXfrm>
        <a:off x="1864847" y="2139315"/>
        <a:ext cx="3419498" cy="20516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5843BF-12BC-4B43-ACB3-E9D2E1A8C6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F26612-CDFE-4F63-AA98-957DFA8F22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97ADE1-87B0-47D6-B553-812C894BF272}" type="datetimeFigureOut">
              <a:rPr lang="en-US" smtClean="0"/>
              <a:t>12/15/2023</a:t>
            </a:fld>
            <a:endParaRPr lang="en-US"/>
          </a:p>
        </p:txBody>
      </p:sp>
      <p:sp>
        <p:nvSpPr>
          <p:cNvPr id="4" name="Footer Placeholder 3">
            <a:extLst>
              <a:ext uri="{FF2B5EF4-FFF2-40B4-BE49-F238E27FC236}">
                <a16:creationId xmlns:a16="http://schemas.microsoft.com/office/drawing/2014/main" id="{DC5C0CD4-55BE-438B-98F3-2FB555A72F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7B1FFC-87A1-424E-BD71-28F642FB4E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092A7D-A732-4E53-9D83-BE6ADB4CEB8B}" type="slidenum">
              <a:rPr lang="en-US" smtClean="0"/>
              <a:t>‹#›</a:t>
            </a:fld>
            <a:endParaRPr lang="en-US"/>
          </a:p>
        </p:txBody>
      </p:sp>
    </p:spTree>
    <p:extLst>
      <p:ext uri="{BB962C8B-B14F-4D97-AF65-F5344CB8AC3E}">
        <p14:creationId xmlns:p14="http://schemas.microsoft.com/office/powerpoint/2010/main" val="288167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6C527-BE5D-4765-8D6B-EFF22D0DFABF}"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70831-082B-4D91-B3B5-065E4DCFC972}" type="slidenum">
              <a:rPr lang="en-US" smtClean="0"/>
              <a:t>‹#›</a:t>
            </a:fld>
            <a:endParaRPr lang="en-US"/>
          </a:p>
        </p:txBody>
      </p:sp>
    </p:spTree>
    <p:extLst>
      <p:ext uri="{BB962C8B-B14F-4D97-AF65-F5344CB8AC3E}">
        <p14:creationId xmlns:p14="http://schemas.microsoft.com/office/powerpoint/2010/main" val="19657113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83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70831-082B-4D91-B3B5-065E4DCFC972}" type="slidenum">
              <a:rPr lang="en-US" smtClean="0"/>
              <a:t>10</a:t>
            </a:fld>
            <a:endParaRPr lang="en-US"/>
          </a:p>
        </p:txBody>
      </p:sp>
    </p:spTree>
    <p:extLst>
      <p:ext uri="{BB962C8B-B14F-4D97-AF65-F5344CB8AC3E}">
        <p14:creationId xmlns:p14="http://schemas.microsoft.com/office/powerpoint/2010/main" val="66508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10 and 11 are alternate slides.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D5A08-3110-40B0-8A20-2B11BFE26A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77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passing</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70831-082B-4D91-B3B5-065E4DCFC972}" type="slidenum">
              <a:rPr lang="en-US" smtClean="0"/>
              <a:t>12</a:t>
            </a:fld>
            <a:endParaRPr lang="en-US"/>
          </a:p>
        </p:txBody>
      </p:sp>
    </p:spTree>
    <p:extLst>
      <p:ext uri="{BB962C8B-B14F-4D97-AF65-F5344CB8AC3E}">
        <p14:creationId xmlns:p14="http://schemas.microsoft.com/office/powerpoint/2010/main" val="2947549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buFontTx/>
              <a:buNone/>
            </a:pPr>
            <a:r>
              <a:rPr lang="en-US" altLang="en-US" sz="1200" b="1" u="sng" dirty="0">
                <a:solidFill>
                  <a:srgbClr val="000000"/>
                </a:solidFill>
                <a:latin typeface="Arial" panose="020B0604020202020204" pitchFamily="34" charset="0"/>
              </a:rPr>
              <a:t>No previous vaccination</a:t>
            </a:r>
            <a:r>
              <a:rPr lang="en-US" altLang="en-US" sz="1200" b="1" dirty="0">
                <a:solidFill>
                  <a:srgbClr val="000000"/>
                </a:solidFill>
                <a:latin typeface="Arial" panose="020B0604020202020204" pitchFamily="34" charset="0"/>
              </a:rPr>
              <a:t>:</a:t>
            </a:r>
          </a:p>
          <a:p>
            <a:pPr>
              <a:spcBef>
                <a:spcPct val="0"/>
              </a:spcBef>
            </a:pPr>
            <a:r>
              <a:rPr lang="en-US" altLang="en-US" sz="1200" b="1" dirty="0">
                <a:solidFill>
                  <a:srgbClr val="000000"/>
                </a:solidFill>
                <a:latin typeface="Arial" panose="020B0604020202020204" pitchFamily="34" charset="0"/>
              </a:rPr>
              <a:t> PCV 13  first, followed by PPSV23 at least 1 year after the PCV13 dose</a:t>
            </a:r>
          </a:p>
          <a:p>
            <a:pPr>
              <a:spcBef>
                <a:spcPct val="0"/>
              </a:spcBef>
              <a:buFontTx/>
              <a:buNone/>
            </a:pPr>
            <a:endParaRPr lang="en-US" altLang="en-US" sz="1200" b="1" dirty="0">
              <a:solidFill>
                <a:srgbClr val="000000"/>
              </a:solidFill>
              <a:latin typeface="Arial" panose="020B0604020202020204" pitchFamily="34" charset="0"/>
            </a:endParaRPr>
          </a:p>
          <a:p>
            <a:pPr>
              <a:spcBef>
                <a:spcPct val="0"/>
              </a:spcBef>
              <a:buFontTx/>
              <a:buNone/>
            </a:pPr>
            <a:r>
              <a:rPr lang="en-US" altLang="en-US" sz="1200" b="1" u="sng" dirty="0">
                <a:solidFill>
                  <a:srgbClr val="000000"/>
                </a:solidFill>
                <a:latin typeface="Arial" panose="020B0604020202020204" pitchFamily="34" charset="0"/>
              </a:rPr>
              <a:t>Previously received PPSV23</a:t>
            </a:r>
            <a:r>
              <a:rPr lang="en-US" altLang="en-US" sz="1200" b="1" dirty="0">
                <a:solidFill>
                  <a:srgbClr val="000000"/>
                </a:solidFill>
                <a:latin typeface="Arial" panose="020B0604020202020204" pitchFamily="34" charset="0"/>
              </a:rPr>
              <a:t>:</a:t>
            </a:r>
          </a:p>
          <a:p>
            <a:pPr>
              <a:spcBef>
                <a:spcPct val="0"/>
              </a:spcBef>
            </a:pPr>
            <a:r>
              <a:rPr lang="en-US" altLang="en-US" sz="1200" b="1" dirty="0">
                <a:solidFill>
                  <a:srgbClr val="000000"/>
                </a:solidFill>
                <a:latin typeface="Arial" panose="020B0604020202020204" pitchFamily="34" charset="0"/>
              </a:rPr>
              <a:t>  should receive PCV13 to be given at least 1 year after the dose of PPSV23</a:t>
            </a:r>
          </a:p>
          <a:p>
            <a:pPr>
              <a:spcBef>
                <a:spcPct val="0"/>
              </a:spcBef>
              <a:buFontTx/>
              <a:buNone/>
            </a:pPr>
            <a:endParaRPr lang="en-US" altLang="en-US" sz="1200" b="1" dirty="0">
              <a:solidFill>
                <a:srgbClr val="000000"/>
              </a:solidFill>
              <a:latin typeface="Arial" panose="020B0604020202020204" pitchFamily="34" charset="0"/>
            </a:endParaRPr>
          </a:p>
          <a:p>
            <a:pPr>
              <a:spcBef>
                <a:spcPct val="0"/>
              </a:spcBef>
              <a:buFontTx/>
              <a:buNone/>
            </a:pPr>
            <a:r>
              <a:rPr lang="en-US" altLang="en-US" sz="1200" b="1" u="sng" dirty="0">
                <a:solidFill>
                  <a:srgbClr val="000000"/>
                </a:solidFill>
                <a:latin typeface="Arial" panose="020B0604020202020204" pitchFamily="34" charset="0"/>
              </a:rPr>
              <a:t>Previously received PPSV23 at less than 50 years old</a:t>
            </a:r>
            <a:r>
              <a:rPr lang="en-US" altLang="en-US" sz="1200" b="1" dirty="0">
                <a:solidFill>
                  <a:srgbClr val="000000"/>
                </a:solidFill>
                <a:latin typeface="Arial" panose="020B0604020202020204" pitchFamily="34" charset="0"/>
              </a:rPr>
              <a:t>, </a:t>
            </a:r>
            <a:r>
              <a:rPr lang="en-US" altLang="en-US" sz="1200" b="1" dirty="0">
                <a:solidFill>
                  <a:srgbClr val="FF0000"/>
                </a:solidFill>
                <a:latin typeface="Arial" panose="020B0604020202020204" pitchFamily="34" charset="0"/>
              </a:rPr>
              <a:t>but who are now 50 years old or more</a:t>
            </a:r>
            <a:r>
              <a:rPr lang="en-US" altLang="en-US" sz="1200" b="1" dirty="0">
                <a:solidFill>
                  <a:srgbClr val="000000"/>
                </a:solidFill>
                <a:latin typeface="Arial" panose="020B0604020202020204" pitchFamily="34" charset="0"/>
              </a:rPr>
              <a:t>:</a:t>
            </a:r>
          </a:p>
          <a:p>
            <a:pPr>
              <a:spcBef>
                <a:spcPct val="0"/>
              </a:spcBef>
            </a:pPr>
            <a:r>
              <a:rPr lang="en-US" altLang="en-US" sz="1200" b="1" dirty="0">
                <a:solidFill>
                  <a:srgbClr val="000000"/>
                </a:solidFill>
                <a:latin typeface="Arial" panose="020B0604020202020204" pitchFamily="34" charset="0"/>
              </a:rPr>
              <a:t>1 dose of PCV13 at least 1 year after the most recent dose of PPSV23, then  1 dose of PPSV23 after 1 year of the PCV13 dose</a:t>
            </a:r>
          </a:p>
          <a:p>
            <a:pPr>
              <a:spcBef>
                <a:spcPct val="0"/>
              </a:spcBef>
              <a:buFontTx/>
              <a:buNone/>
            </a:pPr>
            <a:endParaRPr lang="en-US" altLang="en-US" sz="1200" b="1" dirty="0">
              <a:solidFill>
                <a:srgbClr val="000000"/>
              </a:solidFill>
              <a:latin typeface="Arial" panose="020B0604020202020204" pitchFamily="34" charset="0"/>
            </a:endParaRPr>
          </a:p>
          <a:p>
            <a:pPr>
              <a:spcBef>
                <a:spcPct val="0"/>
              </a:spcBef>
              <a:buFontTx/>
              <a:buNone/>
            </a:pPr>
            <a:r>
              <a:rPr lang="en-US" altLang="en-US" sz="1200" b="1" u="sng" dirty="0">
                <a:solidFill>
                  <a:srgbClr val="000000"/>
                </a:solidFill>
                <a:latin typeface="Arial" panose="020B0604020202020204" pitchFamily="34" charset="0"/>
              </a:rPr>
              <a:t>Revaccination </a:t>
            </a:r>
            <a:endParaRPr lang="en-US" altLang="en-US" sz="1200" b="1" dirty="0">
              <a:solidFill>
                <a:srgbClr val="000000"/>
              </a:solidFill>
              <a:latin typeface="Arial" panose="020B0604020202020204" pitchFamily="34" charset="0"/>
            </a:endParaRPr>
          </a:p>
          <a:p>
            <a:pPr>
              <a:spcBef>
                <a:spcPct val="0"/>
              </a:spcBef>
            </a:pPr>
            <a:r>
              <a:rPr lang="en-US" altLang="en-US" sz="1200" b="1" dirty="0">
                <a:solidFill>
                  <a:srgbClr val="000000"/>
                </a:solidFill>
                <a:latin typeface="Arial" panose="020B0604020202020204" pitchFamily="34" charset="0"/>
              </a:rPr>
              <a:t>1 dose PPV23 maybe given 5 years after last dose of PPV23</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70831-082B-4D91-B3B5-065E4DCFC972}" type="slidenum">
              <a:rPr lang="en-US" smtClean="0"/>
              <a:t>13</a:t>
            </a:fld>
            <a:endParaRPr lang="en-US"/>
          </a:p>
        </p:txBody>
      </p:sp>
    </p:spTree>
    <p:extLst>
      <p:ext uri="{BB962C8B-B14F-4D97-AF65-F5344CB8AC3E}">
        <p14:creationId xmlns:p14="http://schemas.microsoft.com/office/powerpoint/2010/main" val="296482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70831-082B-4D91-B3B5-065E4DCFC972}" type="slidenum">
              <a:rPr lang="en-US" smtClean="0"/>
              <a:t>14</a:t>
            </a:fld>
            <a:endParaRPr lang="en-US"/>
          </a:p>
        </p:txBody>
      </p:sp>
    </p:spTree>
    <p:extLst>
      <p:ext uri="{BB962C8B-B14F-4D97-AF65-F5344CB8AC3E}">
        <p14:creationId xmlns:p14="http://schemas.microsoft.com/office/powerpoint/2010/main" val="1615091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8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altLang="en-US" dirty="0">
                <a:ea typeface="ＭＳ Ｐゴシック" charset="-128"/>
              </a:rPr>
              <a:t>Call to action</a:t>
            </a:r>
          </a:p>
        </p:txBody>
      </p:sp>
      <p:sp>
        <p:nvSpPr>
          <p:cNvPr id="148483" name="Header Placeholder 3"/>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148484"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en-US" altLang="en-US"/>
          </a:p>
        </p:txBody>
      </p:sp>
      <p:sp>
        <p:nvSpPr>
          <p:cNvPr id="148485"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AB7C6AA8-9D6D-F744-BF48-EAC490308113}" type="slidenum">
              <a:rPr lang="en-US" altLang="en-US"/>
              <a:pPr/>
              <a:t>15</a:t>
            </a:fld>
            <a:endParaRPr lang="en-US" altLang="en-US"/>
          </a:p>
        </p:txBody>
      </p:sp>
    </p:spTree>
    <p:extLst>
      <p:ext uri="{BB962C8B-B14F-4D97-AF65-F5344CB8AC3E}">
        <p14:creationId xmlns:p14="http://schemas.microsoft.com/office/powerpoint/2010/main" val="1404716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9644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70831-082B-4D91-B3B5-065E4DCFC972}" type="slidenum">
              <a:rPr lang="en-US" smtClean="0"/>
              <a:t>17</a:t>
            </a:fld>
            <a:endParaRPr lang="en-US"/>
          </a:p>
        </p:txBody>
      </p:sp>
    </p:spTree>
    <p:extLst>
      <p:ext uri="{BB962C8B-B14F-4D97-AF65-F5344CB8AC3E}">
        <p14:creationId xmlns:p14="http://schemas.microsoft.com/office/powerpoint/2010/main" val="1589309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D5A08-3110-40B0-8A20-2B11BFE26A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795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D5A08-3110-40B0-8A20-2B11BFE26A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47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2</a:t>
            </a:fld>
            <a:endParaRPr lang="en-US"/>
          </a:p>
        </p:txBody>
      </p:sp>
    </p:spTree>
    <p:extLst>
      <p:ext uri="{BB962C8B-B14F-4D97-AF65-F5344CB8AC3E}">
        <p14:creationId xmlns:p14="http://schemas.microsoft.com/office/powerpoint/2010/main" val="81220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20</a:t>
            </a:fld>
            <a:endParaRPr lang="en-US"/>
          </a:p>
        </p:txBody>
      </p:sp>
    </p:spTree>
    <p:extLst>
      <p:ext uri="{BB962C8B-B14F-4D97-AF65-F5344CB8AC3E}">
        <p14:creationId xmlns:p14="http://schemas.microsoft.com/office/powerpoint/2010/main" val="398210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en-US" sz="2400" b="1" dirty="0"/>
              <a:t>Ay </a:t>
            </a:r>
            <a:r>
              <a:rPr lang="en-US" altLang="en-US" sz="2400" b="0" i="1" dirty="0"/>
              <a:t>Streptococcus pneumoniae </a:t>
            </a:r>
            <a:r>
              <a:rPr lang="en-US" altLang="en-US" sz="2400" b="0" dirty="0"/>
              <a:t>ay </a:t>
            </a:r>
            <a:r>
              <a:rPr lang="en-US" altLang="en-US" sz="2400" b="0" dirty="0" err="1"/>
              <a:t>isang</a:t>
            </a:r>
            <a:r>
              <a:rPr lang="en-US" altLang="en-US" sz="2400" b="0" dirty="0"/>
              <a:t> </a:t>
            </a:r>
            <a:r>
              <a:rPr lang="en-US" altLang="en-US" sz="2400" b="1" dirty="0"/>
              <a:t>bacteria</a:t>
            </a:r>
            <a:r>
              <a:rPr lang="en-US" altLang="en-US" sz="2400" dirty="0"/>
              <a:t>: Gram-positive diplococci with a  polysaccharide capsule</a:t>
            </a:r>
          </a:p>
          <a:p>
            <a:endParaRPr lang="en-US" alt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b="1" dirty="0"/>
              <a:t>May </a:t>
            </a:r>
            <a:r>
              <a:rPr lang="en-US" altLang="en-US" sz="2400" b="1" dirty="0" err="1"/>
              <a:t>Higit</a:t>
            </a:r>
            <a:r>
              <a:rPr lang="en-US" altLang="en-US" sz="2400" b="1" dirty="0"/>
              <a:t> </a:t>
            </a:r>
            <a:r>
              <a:rPr lang="en-US" altLang="en-US" sz="2400" b="1" dirty="0" err="1"/>
              <a:t>sa</a:t>
            </a:r>
            <a:r>
              <a:rPr lang="en-US" altLang="en-US" sz="2400" b="1" dirty="0"/>
              <a:t> 90 serotypes ang S p</a:t>
            </a:r>
            <a:r>
              <a:rPr lang="en-US" altLang="en-US" sz="2400" b="1" i="1" dirty="0"/>
              <a:t>neumoniae.</a:t>
            </a:r>
          </a:p>
          <a:p>
            <a:pPr marL="285750" lvl="0" indent="-285750">
              <a:buFont typeface="Arial" panose="020B0604020202020204" pitchFamily="34" charset="0"/>
              <a:buChar char="•"/>
            </a:pPr>
            <a:r>
              <a:rPr lang="en-US" altLang="en-US" sz="2400" dirty="0"/>
              <a:t>Serotypes are grouped together based on immunological cross-reactivity</a:t>
            </a:r>
          </a:p>
          <a:p>
            <a:pPr marL="285750" lvl="0" indent="-285750">
              <a:buFont typeface="Arial" panose="020B0604020202020204" pitchFamily="34" charset="0"/>
              <a:buChar char="•"/>
            </a:pPr>
            <a:r>
              <a:rPr lang="en-US" altLang="en-US" sz="1200" dirty="0"/>
              <a:t>The capsule is an important virulent factor which </a:t>
            </a:r>
            <a:r>
              <a:rPr lang="en-US" altLang="en-US" sz="1200" b="1" dirty="0"/>
              <a:t>defines immunologically distinct serotypes</a:t>
            </a:r>
          </a:p>
          <a:p>
            <a:pPr eaLnBrk="1" hangingPunct="1"/>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3</a:t>
            </a:fld>
            <a:endParaRPr lang="en-US"/>
          </a:p>
        </p:txBody>
      </p:sp>
    </p:spTree>
    <p:extLst>
      <p:ext uri="{BB962C8B-B14F-4D97-AF65-F5344CB8AC3E}">
        <p14:creationId xmlns:p14="http://schemas.microsoft.com/office/powerpoint/2010/main" val="286084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Pneumococcal diseases can be broadly divided into invasive and noninvasive disease. Invasive disease is diagnosed when Streptococcus pneumoniae is detected in normally sterile body fluids. Pneumonia can be invasive (</a:t>
            </a:r>
            <a:r>
              <a:rPr lang="en-US" dirty="0" err="1"/>
              <a:t>bacteraemic</a:t>
            </a:r>
            <a:r>
              <a:rPr lang="en-US" dirty="0"/>
              <a:t>) or noninvasive.</a:t>
            </a:r>
          </a:p>
          <a:p>
            <a:r>
              <a:rPr lang="en-US" dirty="0"/>
              <a:t>Most common pneumococcal disease = pneumococcal pneumonia. </a:t>
            </a:r>
          </a:p>
          <a:p>
            <a:endParaRPr lang="en-US" dirty="0"/>
          </a:p>
          <a:p>
            <a:r>
              <a:rPr lang="en-US" dirty="0"/>
              <a:t>The</a:t>
            </a:r>
            <a:r>
              <a:rPr lang="en-US" baseline="0" dirty="0"/>
              <a:t> spectrum of disease in terms of severity and incidence is– where the most severe form is meningitis and most common is sinusitis.  (more common pneumococcal disease, less severe. Less common pneumococcal disease, more severe)</a:t>
            </a:r>
          </a:p>
          <a:p>
            <a:r>
              <a:rPr lang="en-US" baseline="0" dirty="0"/>
              <a:t>Non-invasive: acute otitis media, sinusitis </a:t>
            </a:r>
          </a:p>
          <a:p>
            <a:r>
              <a:rPr lang="en-US" baseline="0" dirty="0"/>
              <a:t>Invasive: meningitis, bacteremia, pneumonia.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4</a:t>
            </a:fld>
            <a:endParaRPr lang="en-US"/>
          </a:p>
        </p:txBody>
      </p:sp>
    </p:spTree>
    <p:extLst>
      <p:ext uri="{BB962C8B-B14F-4D97-AF65-F5344CB8AC3E}">
        <p14:creationId xmlns:p14="http://schemas.microsoft.com/office/powerpoint/2010/main" val="108755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a:t>
            </a:r>
            <a:r>
              <a:rPr lang="en-US" dirty="0" err="1"/>
              <a:t>Pneumponiae</a:t>
            </a:r>
            <a:r>
              <a:rPr lang="en-US" dirty="0"/>
              <a:t> causes invasive and noninvasive infections. NP colonization is necessary but not sufficient to cause pneumococcal disease.  Indeed, colonization with most pneumococcal serotypes is asymptomatic and does NOT result in disease.</a:t>
            </a:r>
          </a:p>
          <a:p>
            <a:r>
              <a:rPr lang="en-US" dirty="0"/>
              <a:t>A minority of pneumococcal bacteria causing NP colonization go on to spread to other sites, thus causing disease.  </a:t>
            </a:r>
          </a:p>
          <a:p>
            <a:r>
              <a:rPr lang="en-US" dirty="0"/>
              <a:t>For very invasive serotypes of pneumococcus, the transit time through the NP mucosa may be very quick.</a:t>
            </a:r>
          </a:p>
          <a:p>
            <a:r>
              <a:rPr lang="en-US" dirty="0"/>
              <a:t>One route of spread is through the respiratory tract to cause acute otitis media or pneumonia.</a:t>
            </a:r>
          </a:p>
          <a:p>
            <a:r>
              <a:rPr lang="en-US" dirty="0"/>
              <a:t>Pneumococcus may also spread from the nasopharynx to the blood (</a:t>
            </a:r>
            <a:r>
              <a:rPr lang="en-US" dirty="0" err="1"/>
              <a:t>bacteremic</a:t>
            </a:r>
            <a:r>
              <a:rPr lang="en-US" dirty="0"/>
              <a:t> stage) and then cause distal, focal disease such as meningitis.</a:t>
            </a:r>
          </a:p>
          <a:p>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5</a:t>
            </a:fld>
            <a:endParaRPr lang="en-US"/>
          </a:p>
        </p:txBody>
      </p:sp>
    </p:spTree>
    <p:extLst>
      <p:ext uri="{BB962C8B-B14F-4D97-AF65-F5344CB8AC3E}">
        <p14:creationId xmlns:p14="http://schemas.microsoft.com/office/powerpoint/2010/main" val="3193762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Community-acquired pneumonia is the most common diagnosis for claims with </a:t>
            </a:r>
            <a:r>
              <a:rPr lang="en-US" dirty="0" err="1"/>
              <a:t>Philhealth</a:t>
            </a:r>
            <a:endParaRPr lang="en-US" dirty="0"/>
          </a:p>
          <a:p>
            <a:r>
              <a:rPr lang="en-US" dirty="0"/>
              <a:t>Pneumonia is the 3</a:t>
            </a:r>
            <a:r>
              <a:rPr lang="en-US" baseline="30000" dirty="0"/>
              <a:t>rd</a:t>
            </a:r>
            <a:r>
              <a:rPr lang="en-US" dirty="0"/>
              <a:t> leading cause of death in the Philippines after cardiovascular disease and malignancies. </a:t>
            </a:r>
          </a:p>
          <a:p>
            <a:r>
              <a:rPr lang="en-US" dirty="0"/>
              <a:t>Cost of confinement for pneumonia ranges from </a:t>
            </a:r>
            <a:r>
              <a:rPr lang="en-US" dirty="0" err="1"/>
              <a:t>Php</a:t>
            </a:r>
            <a:r>
              <a:rPr lang="en-US" dirty="0"/>
              <a:t> 35,000 to </a:t>
            </a:r>
            <a:r>
              <a:rPr lang="en-US" dirty="0" err="1"/>
              <a:t>Php</a:t>
            </a:r>
            <a:r>
              <a:rPr lang="en-US" dirty="0"/>
              <a:t> 250,000.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6</a:t>
            </a:fld>
            <a:endParaRPr lang="en-US"/>
          </a:p>
        </p:txBody>
      </p:sp>
    </p:spTree>
    <p:extLst>
      <p:ext uri="{BB962C8B-B14F-4D97-AF65-F5344CB8AC3E}">
        <p14:creationId xmlns:p14="http://schemas.microsoft.com/office/powerpoint/2010/main" val="277594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FFFFFF"/>
                </a:solidFill>
                <a:effectLst/>
                <a:latin typeface="Calibri" pitchFamily="34" charset="0"/>
                <a:ea typeface="ＭＳ Ｐゴシック" pitchFamily="34" charset="-128"/>
              </a:rPr>
              <a:t>Target Individuals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Age 50 years and older without history of pneumococcal vaccination</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Adults &lt;50 years old with:</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Chronic lung disease (including bronchial asthma, tuberculosis)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Chronic cardiovascular/renal/liver diseases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Diabetes mellitus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Alcoholism</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Cochlear implants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CSF fluid leaks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Immunocompromised conditions: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Functional and anatomic asplenia</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Leukemia and lymphomas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Generalized malignancy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Transplants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Chemo/radiation therapy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HIV/AIDS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Residents of nursing homes or long-term care facilities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Smokers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7</a:t>
            </a:fld>
            <a:endParaRPr lang="en-US"/>
          </a:p>
        </p:txBody>
      </p:sp>
    </p:spTree>
    <p:extLst>
      <p:ext uri="{BB962C8B-B14F-4D97-AF65-F5344CB8AC3E}">
        <p14:creationId xmlns:p14="http://schemas.microsoft.com/office/powerpoint/2010/main" val="93728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FFFFFF"/>
                </a:solidFill>
                <a:effectLst/>
                <a:latin typeface="Calibri" pitchFamily="34" charset="0"/>
                <a:ea typeface="ＭＳ Ｐゴシック" pitchFamily="34" charset="-128"/>
              </a:rPr>
              <a:t>Target Individuals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Age 50 years and older without history of pneumococcal vaccination</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Adults &lt;50 years old with:</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Chronic lung disease (including bronchial asthma, tuberculosis)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Chronic cardiovascular/renal/liver diseases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Diabetes mellitus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Alcoholism</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Cochlear implants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CSF fluid leaks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Immunocompromised conditions: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Functional and anatomic asplenia</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Leukemia and lymphomas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Generalized malignancy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Transplants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Chemo/radiation therapy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HIV/AIDS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Residents of nursing homes or long-term care facilities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Smokers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8</a:t>
            </a:fld>
            <a:endParaRPr lang="en-US"/>
          </a:p>
        </p:txBody>
      </p:sp>
    </p:spTree>
    <p:extLst>
      <p:ext uri="{BB962C8B-B14F-4D97-AF65-F5344CB8AC3E}">
        <p14:creationId xmlns:p14="http://schemas.microsoft.com/office/powerpoint/2010/main" val="380498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FFFFFF"/>
                </a:solidFill>
                <a:effectLst/>
                <a:latin typeface="Calibri" pitchFamily="34" charset="0"/>
                <a:ea typeface="ＭＳ Ｐゴシック" pitchFamily="34" charset="-128"/>
              </a:rPr>
              <a:t>Target Individuals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Age 50 years and older without history of pneumococcal vaccination</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Adults &lt;50 years old with:</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Chronic lung disease (including bronchial asthma, tuberculosis)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Chronic cardiovascular/renal/liver diseases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Diabetes mellitus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Alcoholism</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Cochlear implants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CSF fluid leaks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Immunocompromised conditions: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Functional and anatomic asplenia</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Leukemia and lymphomas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Generalized malignancy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Transplants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Chemo/radiation therapy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HIV/AIDS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Residents of nursing homes or long-term care facilities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Smokers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9</a:t>
            </a:fld>
            <a:endParaRPr lang="en-US"/>
          </a:p>
        </p:txBody>
      </p:sp>
    </p:spTree>
    <p:extLst>
      <p:ext uri="{BB962C8B-B14F-4D97-AF65-F5344CB8AC3E}">
        <p14:creationId xmlns:p14="http://schemas.microsoft.com/office/powerpoint/2010/main" val="63693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4C8E-8199-4724-AAF7-1CAEBD43B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D6A14D-52C1-486D-BC1D-FC746C66B4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53D09-422A-4360-8C11-CD2EC159C036}"/>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5" name="Footer Placeholder 4">
            <a:extLst>
              <a:ext uri="{FF2B5EF4-FFF2-40B4-BE49-F238E27FC236}">
                <a16:creationId xmlns:a16="http://schemas.microsoft.com/office/drawing/2014/main" id="{15E92CCC-6110-4401-9408-0BC54F5A0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F3A4D-3CC3-45ED-B7EE-FE7B54E41184}"/>
              </a:ext>
            </a:extLst>
          </p:cNvPr>
          <p:cNvSpPr>
            <a:spLocks noGrp="1"/>
          </p:cNvSpPr>
          <p:nvPr>
            <p:ph type="sldNum" sz="quarter" idx="12"/>
          </p:nvPr>
        </p:nvSpPr>
        <p:spPr/>
        <p:txBody>
          <a:bodyPr/>
          <a:lstStyle/>
          <a:p>
            <a:fld id="{E48F7FC4-8FE3-4572-8723-BDBE4DE388DC}" type="slidenum">
              <a:rPr lang="en-US" smtClean="0"/>
              <a:t>‹#›</a:t>
            </a:fld>
            <a:endParaRPr lang="en-US"/>
          </a:p>
        </p:txBody>
      </p:sp>
    </p:spTree>
    <p:extLst>
      <p:ext uri="{BB962C8B-B14F-4D97-AF65-F5344CB8AC3E}">
        <p14:creationId xmlns:p14="http://schemas.microsoft.com/office/powerpoint/2010/main" val="205626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C6E1-804B-4414-9577-F28E6E4FC8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323521-80D8-472B-85A1-69A3829A6D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2333E-40B2-475E-B2E0-7A84A6B9DB21}"/>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5" name="Footer Placeholder 4">
            <a:extLst>
              <a:ext uri="{FF2B5EF4-FFF2-40B4-BE49-F238E27FC236}">
                <a16:creationId xmlns:a16="http://schemas.microsoft.com/office/drawing/2014/main" id="{B78D5492-DC0E-431E-94DF-7BD8E2BAA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99DB7-28F6-49A1-AA34-7F723351C279}"/>
              </a:ext>
            </a:extLst>
          </p:cNvPr>
          <p:cNvSpPr>
            <a:spLocks noGrp="1"/>
          </p:cNvSpPr>
          <p:nvPr>
            <p:ph type="sldNum" sz="quarter" idx="12"/>
          </p:nvPr>
        </p:nvSpPr>
        <p:spPr/>
        <p:txBody>
          <a:bodyPr/>
          <a:lstStyle/>
          <a:p>
            <a:fld id="{E48F7FC4-8FE3-4572-8723-BDBE4DE388DC}" type="slidenum">
              <a:rPr lang="en-US" smtClean="0"/>
              <a:t>‹#›</a:t>
            </a:fld>
            <a:endParaRPr lang="en-US"/>
          </a:p>
        </p:txBody>
      </p:sp>
    </p:spTree>
    <p:extLst>
      <p:ext uri="{BB962C8B-B14F-4D97-AF65-F5344CB8AC3E}">
        <p14:creationId xmlns:p14="http://schemas.microsoft.com/office/powerpoint/2010/main" val="91565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F18BD-D1EA-4FDE-8966-45AF5E0610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B6A243-3960-43C4-B0B6-2AB95F0B7A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75993-E34C-4F3F-BE54-12471F58F7AE}"/>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5" name="Footer Placeholder 4">
            <a:extLst>
              <a:ext uri="{FF2B5EF4-FFF2-40B4-BE49-F238E27FC236}">
                <a16:creationId xmlns:a16="http://schemas.microsoft.com/office/drawing/2014/main" id="{FACDE6BA-DB52-4845-93CA-350375E9B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94947-BB8F-4DAF-82BA-6681363628EE}"/>
              </a:ext>
            </a:extLst>
          </p:cNvPr>
          <p:cNvSpPr>
            <a:spLocks noGrp="1"/>
          </p:cNvSpPr>
          <p:nvPr>
            <p:ph type="sldNum" sz="quarter" idx="12"/>
          </p:nvPr>
        </p:nvSpPr>
        <p:spPr/>
        <p:txBody>
          <a:bodyPr/>
          <a:lstStyle/>
          <a:p>
            <a:fld id="{E48F7FC4-8FE3-4572-8723-BDBE4DE388DC}" type="slidenum">
              <a:rPr lang="en-US" smtClean="0"/>
              <a:t>‹#›</a:t>
            </a:fld>
            <a:endParaRPr lang="en-US"/>
          </a:p>
        </p:txBody>
      </p:sp>
    </p:spTree>
    <p:extLst>
      <p:ext uri="{BB962C8B-B14F-4D97-AF65-F5344CB8AC3E}">
        <p14:creationId xmlns:p14="http://schemas.microsoft.com/office/powerpoint/2010/main" val="102364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664883" y="2829012"/>
            <a:ext cx="9052983" cy="1143000"/>
          </a:xfrm>
          <a:prstGeom prst="rect">
            <a:avLst/>
          </a:prstGeom>
        </p:spPr>
        <p:txBody>
          <a:bodyPr anchor="ctr" anchorCtr="0">
            <a:normAutofit/>
          </a:bodyPr>
          <a:lstStyle>
            <a:lvl1pPr algn="l">
              <a:defRPr sz="3200" b="1" baseline="0">
                <a:solidFill>
                  <a:srgbClr val="00837B"/>
                </a:solidFill>
              </a:defRPr>
            </a:lvl1pPr>
          </a:lstStyle>
          <a:p>
            <a:r>
              <a:rPr lang="en-US" dirty="0"/>
              <a:t>Click Here to Enter Title of Slide</a:t>
            </a:r>
            <a:br>
              <a:rPr lang="en-US" dirty="0"/>
            </a:br>
            <a:r>
              <a:rPr lang="en-US" dirty="0"/>
              <a:t>Max Two Lines</a:t>
            </a:r>
          </a:p>
        </p:txBody>
      </p:sp>
      <p:pic>
        <p:nvPicPr>
          <p:cNvPr id="6" name="Picture 5" descr="GMAX_Corner_Tab_selected_549_rgb.jpg"/>
          <p:cNvPicPr>
            <a:picLocks noChangeAspect="1"/>
          </p:cNvPicPr>
          <p:nvPr userDrawn="1"/>
        </p:nvPicPr>
        <p:blipFill rotWithShape="1">
          <a:blip r:embed="rId2">
            <a:extLst>
              <a:ext uri="{28A0092B-C50C-407E-A947-70E740481C1C}">
                <a14:useLocalDpi xmlns:a14="http://schemas.microsoft.com/office/drawing/2010/main" val="0"/>
              </a:ext>
            </a:extLst>
          </a:blip>
          <a:srcRect l="20948" t="7329" r="11128" b="9480"/>
          <a:stretch/>
        </p:blipFill>
        <p:spPr>
          <a:xfrm rot="10800000">
            <a:off x="-8623" y="-2919"/>
            <a:ext cx="3169896" cy="2238778"/>
          </a:xfrm>
          <a:prstGeom prst="rect">
            <a:avLst/>
          </a:prstGeom>
        </p:spPr>
      </p:pic>
      <p:sp>
        <p:nvSpPr>
          <p:cNvPr id="5" name="Text Placeholder 4"/>
          <p:cNvSpPr>
            <a:spLocks noGrp="1"/>
          </p:cNvSpPr>
          <p:nvPr>
            <p:ph type="body" sz="quarter" idx="10" hasCustomPrompt="1"/>
          </p:nvPr>
        </p:nvSpPr>
        <p:spPr>
          <a:xfrm>
            <a:off x="2664884" y="4343400"/>
            <a:ext cx="8153400" cy="1097528"/>
          </a:xfrm>
          <a:prstGeom prst="rect">
            <a:avLst/>
          </a:prstGeom>
        </p:spPr>
        <p:txBody>
          <a:bodyPr vert="horz"/>
          <a:lstStyle>
            <a:lvl1pPr marL="0" indent="0">
              <a:buFontTx/>
              <a:buNone/>
              <a:defRPr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a:t>
            </a:r>
          </a:p>
          <a:p>
            <a:pPr lvl="0"/>
            <a:r>
              <a:rPr lang="en-US" dirty="0"/>
              <a:t>Max Two Lines</a:t>
            </a:r>
          </a:p>
        </p:txBody>
      </p:sp>
    </p:spTree>
    <p:extLst>
      <p:ext uri="{BB962C8B-B14F-4D97-AF65-F5344CB8AC3E}">
        <p14:creationId xmlns:p14="http://schemas.microsoft.com/office/powerpoint/2010/main" val="205625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pic>
        <p:nvPicPr>
          <p:cNvPr id="7" name="Picture 6" descr="GMAX_Corner_Tab_selected_549_rgb.jpg"/>
          <p:cNvPicPr>
            <a:picLocks noChangeAspect="1"/>
          </p:cNvPicPr>
          <p:nvPr userDrawn="1"/>
        </p:nvPicPr>
        <p:blipFill rotWithShape="1">
          <a:blip r:embed="rId2">
            <a:extLst>
              <a:ext uri="{28A0092B-C50C-407E-A947-70E740481C1C}">
                <a14:useLocalDpi xmlns:a14="http://schemas.microsoft.com/office/drawing/2010/main" val="0"/>
              </a:ext>
            </a:extLst>
          </a:blip>
          <a:srcRect l="20948" t="15306" r="11128" b="9200"/>
          <a:stretch/>
        </p:blipFill>
        <p:spPr>
          <a:xfrm>
            <a:off x="10869852" y="6007608"/>
            <a:ext cx="1341109" cy="859536"/>
          </a:xfrm>
          <a:prstGeom prst="rect">
            <a:avLst/>
          </a:prstGeom>
        </p:spPr>
      </p:pic>
      <p:sp>
        <p:nvSpPr>
          <p:cNvPr id="6" name="Round Same Side Corner Rectangle 5"/>
          <p:cNvSpPr/>
          <p:nvPr userDrawn="1"/>
        </p:nvSpPr>
        <p:spPr>
          <a:xfrm>
            <a:off x="607500" y="0"/>
            <a:ext cx="10387073" cy="1143000"/>
          </a:xfrm>
          <a:prstGeom prst="round2SameRect">
            <a:avLst>
              <a:gd name="adj1" fmla="val 0"/>
              <a:gd name="adj2" fmla="val 40200"/>
            </a:avLst>
          </a:prstGeom>
          <a:solidFill>
            <a:srgbClr val="00877C"/>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sz="2800" dirty="0">
              <a:solidFill>
                <a:srgbClr val="FFFFFF"/>
              </a:solidFill>
              <a:cs typeface="Arial"/>
            </a:endParaRPr>
          </a:p>
        </p:txBody>
      </p:sp>
      <p:sp>
        <p:nvSpPr>
          <p:cNvPr id="2" name="Title 1"/>
          <p:cNvSpPr>
            <a:spLocks noGrp="1"/>
          </p:cNvSpPr>
          <p:nvPr>
            <p:ph type="title" hasCustomPrompt="1"/>
          </p:nvPr>
        </p:nvSpPr>
        <p:spPr>
          <a:xfrm>
            <a:off x="1045009" y="-6563"/>
            <a:ext cx="9695564" cy="1143000"/>
          </a:xfrm>
          <a:prstGeom prst="rect">
            <a:avLst/>
          </a:prstGeom>
        </p:spPr>
        <p:txBody>
          <a:bodyPr anchor="ctr" anchorCtr="0">
            <a:normAutofit/>
          </a:bodyPr>
          <a:lstStyle>
            <a:lvl1pPr algn="l">
              <a:defRPr sz="2800" baseline="0">
                <a:solidFill>
                  <a:schemeClr val="bg1"/>
                </a:solidFill>
              </a:defRPr>
            </a:lvl1pPr>
          </a:lstStyle>
          <a:p>
            <a:r>
              <a:rPr lang="en-US" dirty="0"/>
              <a:t>Click Here to Enter Title of Slide </a:t>
            </a:r>
            <a:br>
              <a:rPr lang="en-US" dirty="0"/>
            </a:br>
            <a:r>
              <a:rPr lang="en-US" dirty="0"/>
              <a:t>Max Two Lines</a:t>
            </a:r>
          </a:p>
        </p:txBody>
      </p:sp>
      <p:sp>
        <p:nvSpPr>
          <p:cNvPr id="9" name="Content Placeholder 2"/>
          <p:cNvSpPr>
            <a:spLocks noGrp="1"/>
          </p:cNvSpPr>
          <p:nvPr>
            <p:ph idx="1" hasCustomPrompt="1"/>
          </p:nvPr>
        </p:nvSpPr>
        <p:spPr>
          <a:xfrm>
            <a:off x="1045009" y="1373415"/>
            <a:ext cx="9465747" cy="4525963"/>
          </a:xfrm>
          <a:prstGeom prst="rect">
            <a:avLst/>
          </a:prstGeom>
        </p:spPr>
        <p:txBody>
          <a:bodyPr lIns="0" tIns="0" rIns="0" bIns="0"/>
          <a:lstStyle>
            <a:lvl1pPr marL="454025" indent="-390525" algn="l">
              <a:lnSpc>
                <a:spcPct val="100000"/>
              </a:lnSpc>
              <a:spcBef>
                <a:spcPts val="1200"/>
              </a:spcBef>
              <a:tabLst>
                <a:tab pos="407988" algn="l"/>
              </a:tabLst>
              <a:defRPr baseline="0"/>
            </a:lvl1pPr>
            <a:lvl2pPr marL="736600" indent="-282575" algn="l">
              <a:lnSpc>
                <a:spcPct val="100000"/>
              </a:lnSpc>
              <a:spcBef>
                <a:spcPts val="0"/>
              </a:spcBef>
              <a:tabLst>
                <a:tab pos="454025" algn="l"/>
              </a:tabLst>
              <a:defRPr sz="2200" baseline="0"/>
            </a:lvl2pPr>
          </a:lstStyle>
          <a:p>
            <a:pPr lvl="0"/>
            <a:r>
              <a:rPr lang="en-US" dirty="0"/>
              <a:t>Click to enter bulleted copy</a:t>
            </a:r>
          </a:p>
          <a:p>
            <a:pPr lvl="1"/>
            <a:r>
              <a:rPr lang="en-US" dirty="0"/>
              <a:t>Click here to enter Second level of bulleted copy</a:t>
            </a:r>
          </a:p>
          <a:p>
            <a:pPr lvl="1"/>
            <a:r>
              <a:rPr lang="en-US" dirty="0"/>
              <a:t>Click here to enter Second level of bulleted copy</a:t>
            </a:r>
          </a:p>
          <a:p>
            <a:pPr lvl="0"/>
            <a:r>
              <a:rPr lang="en-US" dirty="0"/>
              <a:t>Click to enter bulleted copy</a:t>
            </a:r>
          </a:p>
          <a:p>
            <a:pPr lvl="1"/>
            <a:r>
              <a:rPr lang="en-US" dirty="0"/>
              <a:t>Click here to enter Second level of bulleted copy</a:t>
            </a:r>
          </a:p>
          <a:p>
            <a:pPr lvl="1"/>
            <a:r>
              <a:rPr lang="en-US" dirty="0"/>
              <a:t>Click here to enter Second level of bulleted copy</a:t>
            </a:r>
          </a:p>
          <a:p>
            <a:pPr lvl="0"/>
            <a:r>
              <a:rPr lang="en-US" dirty="0"/>
              <a:t>Click to enter bulleted copy</a:t>
            </a:r>
          </a:p>
          <a:p>
            <a:pPr lvl="1"/>
            <a:r>
              <a:rPr lang="en-US" dirty="0"/>
              <a:t>Click here to enter Second level of bulleted copy</a:t>
            </a:r>
          </a:p>
          <a:p>
            <a:pPr lvl="1"/>
            <a:r>
              <a:rPr lang="en-US" dirty="0"/>
              <a:t>Click here to enter Second level of bulleted copy</a:t>
            </a:r>
          </a:p>
          <a:p>
            <a:pPr lvl="1"/>
            <a:endParaRPr lang="en-US" dirty="0"/>
          </a:p>
          <a:p>
            <a:pPr lvl="1"/>
            <a:endParaRPr lang="en-US" dirty="0"/>
          </a:p>
          <a:p>
            <a:pPr lvl="1"/>
            <a:endParaRPr lang="en-US" dirty="0"/>
          </a:p>
        </p:txBody>
      </p:sp>
      <p:sp>
        <p:nvSpPr>
          <p:cNvPr id="8" name="Subtitle 2"/>
          <p:cNvSpPr>
            <a:spLocks noGrp="1"/>
          </p:cNvSpPr>
          <p:nvPr>
            <p:ph type="subTitle" idx="11" hasCustomPrompt="1"/>
          </p:nvPr>
        </p:nvSpPr>
        <p:spPr>
          <a:xfrm>
            <a:off x="1174750" y="6323370"/>
            <a:ext cx="8085527" cy="230832"/>
          </a:xfrm>
          <a:prstGeom prst="rect">
            <a:avLst/>
          </a:prstGeom>
        </p:spPr>
        <p:txBody>
          <a:bodyPr wrap="square" anchor="b" anchorCtr="0">
            <a:spAutoFit/>
          </a:bodyPr>
          <a:lstStyle>
            <a:lvl1pPr marL="0" indent="0" algn="l">
              <a:buNone/>
              <a:defRPr lang="en-US" sz="1000" b="0" i="0" baseline="0" smtClean="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000" dirty="0">
                <a:effectLst/>
                <a:latin typeface="Arial"/>
              </a:rPr>
              <a:t>References and/or abbreviations here.</a:t>
            </a:r>
            <a:endParaRPr lang="en-US" dirty="0"/>
          </a:p>
        </p:txBody>
      </p:sp>
    </p:spTree>
    <p:extLst>
      <p:ext uri="{BB962C8B-B14F-4D97-AF65-F5344CB8AC3E}">
        <p14:creationId xmlns:p14="http://schemas.microsoft.com/office/powerpoint/2010/main" val="340843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A3A6-004E-4C8C-867E-2A1227CF8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9A1C9-444F-4330-B7D4-B8CBCA8192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8615D-2F9C-4955-B52E-D25329B6A960}"/>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5" name="Footer Placeholder 4">
            <a:extLst>
              <a:ext uri="{FF2B5EF4-FFF2-40B4-BE49-F238E27FC236}">
                <a16:creationId xmlns:a16="http://schemas.microsoft.com/office/drawing/2014/main" id="{5C97509C-E6B7-4164-AC7A-22E9BF13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86A60-BA84-479F-9F15-6478B5D48961}"/>
              </a:ext>
            </a:extLst>
          </p:cNvPr>
          <p:cNvSpPr>
            <a:spLocks noGrp="1"/>
          </p:cNvSpPr>
          <p:nvPr>
            <p:ph type="sldNum" sz="quarter" idx="12"/>
          </p:nvPr>
        </p:nvSpPr>
        <p:spPr/>
        <p:txBody>
          <a:bodyPr/>
          <a:lstStyle/>
          <a:p>
            <a:fld id="{E48F7FC4-8FE3-4572-8723-BDBE4DE388DC}" type="slidenum">
              <a:rPr lang="en-US" smtClean="0"/>
              <a:t>‹#›</a:t>
            </a:fld>
            <a:endParaRPr lang="en-US"/>
          </a:p>
        </p:txBody>
      </p:sp>
      <p:sp>
        <p:nvSpPr>
          <p:cNvPr id="7" name="Round Same Side Corner Rectangle 5">
            <a:extLst>
              <a:ext uri="{FF2B5EF4-FFF2-40B4-BE49-F238E27FC236}">
                <a16:creationId xmlns:a16="http://schemas.microsoft.com/office/drawing/2014/main" id="{A3053CC0-56E3-4740-9BB4-F19A5C79D3BD}"/>
              </a:ext>
            </a:extLst>
          </p:cNvPr>
          <p:cNvSpPr/>
          <p:nvPr userDrawn="1"/>
        </p:nvSpPr>
        <p:spPr>
          <a:xfrm>
            <a:off x="607500" y="0"/>
            <a:ext cx="10387073" cy="1143000"/>
          </a:xfrm>
          <a:prstGeom prst="round2SameRect">
            <a:avLst>
              <a:gd name="adj1" fmla="val 0"/>
              <a:gd name="adj2" fmla="val 40200"/>
            </a:avLst>
          </a:prstGeom>
          <a:solidFill>
            <a:srgbClr val="00877C"/>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sz="2800" dirty="0">
              <a:solidFill>
                <a:srgbClr val="FFFFFF"/>
              </a:solidFill>
              <a:cs typeface="Arial"/>
            </a:endParaRPr>
          </a:p>
        </p:txBody>
      </p:sp>
    </p:spTree>
    <p:extLst>
      <p:ext uri="{BB962C8B-B14F-4D97-AF65-F5344CB8AC3E}">
        <p14:creationId xmlns:p14="http://schemas.microsoft.com/office/powerpoint/2010/main" val="270907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BA52-267F-4A1A-B2D9-C78C6CEA9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19EA79-BA9D-467F-8EAE-5374602A6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9E76D0-BB7A-45D6-AAFD-C7F095D7D030}"/>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5" name="Footer Placeholder 4">
            <a:extLst>
              <a:ext uri="{FF2B5EF4-FFF2-40B4-BE49-F238E27FC236}">
                <a16:creationId xmlns:a16="http://schemas.microsoft.com/office/drawing/2014/main" id="{352109E8-1C6B-433A-902F-A881B3EF7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E828A-A75C-453F-8C8D-A6E2F97C4A98}"/>
              </a:ext>
            </a:extLst>
          </p:cNvPr>
          <p:cNvSpPr>
            <a:spLocks noGrp="1"/>
          </p:cNvSpPr>
          <p:nvPr>
            <p:ph type="sldNum" sz="quarter" idx="12"/>
          </p:nvPr>
        </p:nvSpPr>
        <p:spPr/>
        <p:txBody>
          <a:bodyPr/>
          <a:lstStyle/>
          <a:p>
            <a:fld id="{E48F7FC4-8FE3-4572-8723-BDBE4DE388DC}" type="slidenum">
              <a:rPr lang="en-US" smtClean="0"/>
              <a:t>‹#›</a:t>
            </a:fld>
            <a:endParaRPr lang="en-US"/>
          </a:p>
        </p:txBody>
      </p:sp>
    </p:spTree>
    <p:extLst>
      <p:ext uri="{BB962C8B-B14F-4D97-AF65-F5344CB8AC3E}">
        <p14:creationId xmlns:p14="http://schemas.microsoft.com/office/powerpoint/2010/main" val="388859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3DA0-393A-4B26-8B26-BFBB3E070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F6BDC-AF81-46BB-B5FF-B8177E6E18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C7AFB3-EDA0-4BFB-B608-D772EC3C61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190303-1FED-47EF-8361-DAE356661204}"/>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6" name="Footer Placeholder 5">
            <a:extLst>
              <a:ext uri="{FF2B5EF4-FFF2-40B4-BE49-F238E27FC236}">
                <a16:creationId xmlns:a16="http://schemas.microsoft.com/office/drawing/2014/main" id="{766B4677-B559-441B-A473-850418A9D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5C949-B4DA-4ACC-BC35-0B3F55BC36B2}"/>
              </a:ext>
            </a:extLst>
          </p:cNvPr>
          <p:cNvSpPr>
            <a:spLocks noGrp="1"/>
          </p:cNvSpPr>
          <p:nvPr>
            <p:ph type="sldNum" sz="quarter" idx="12"/>
          </p:nvPr>
        </p:nvSpPr>
        <p:spPr/>
        <p:txBody>
          <a:bodyPr/>
          <a:lstStyle/>
          <a:p>
            <a:fld id="{E48F7FC4-8FE3-4572-8723-BDBE4DE388DC}" type="slidenum">
              <a:rPr lang="en-US" smtClean="0"/>
              <a:t>‹#›</a:t>
            </a:fld>
            <a:endParaRPr lang="en-US"/>
          </a:p>
        </p:txBody>
      </p:sp>
    </p:spTree>
    <p:extLst>
      <p:ext uri="{BB962C8B-B14F-4D97-AF65-F5344CB8AC3E}">
        <p14:creationId xmlns:p14="http://schemas.microsoft.com/office/powerpoint/2010/main" val="320437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D62B-FF6F-450B-8E06-E35183EE6D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C61BA9-19C8-4E3E-A368-7A258FF86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0A5CA-8AA5-407F-B465-732C35D3C1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D47D8B-0FA9-4B1C-9C66-58D8CDBEF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85D66C-25D8-495E-90D2-F497BC36C1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4951CC-7B41-4B2F-8247-01DB0109390F}"/>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8" name="Footer Placeholder 7">
            <a:extLst>
              <a:ext uri="{FF2B5EF4-FFF2-40B4-BE49-F238E27FC236}">
                <a16:creationId xmlns:a16="http://schemas.microsoft.com/office/drawing/2014/main" id="{D38360DE-48D6-4760-B736-4356F5A2B7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5AA40B-DA29-4BD3-8CFE-D6DC8309F462}"/>
              </a:ext>
            </a:extLst>
          </p:cNvPr>
          <p:cNvSpPr>
            <a:spLocks noGrp="1"/>
          </p:cNvSpPr>
          <p:nvPr>
            <p:ph type="sldNum" sz="quarter" idx="12"/>
          </p:nvPr>
        </p:nvSpPr>
        <p:spPr/>
        <p:txBody>
          <a:bodyPr/>
          <a:lstStyle/>
          <a:p>
            <a:fld id="{E48F7FC4-8FE3-4572-8723-BDBE4DE388DC}" type="slidenum">
              <a:rPr lang="en-US" smtClean="0"/>
              <a:t>‹#›</a:t>
            </a:fld>
            <a:endParaRPr lang="en-US"/>
          </a:p>
        </p:txBody>
      </p:sp>
    </p:spTree>
    <p:extLst>
      <p:ext uri="{BB962C8B-B14F-4D97-AF65-F5344CB8AC3E}">
        <p14:creationId xmlns:p14="http://schemas.microsoft.com/office/powerpoint/2010/main" val="122813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515C-5994-4E2C-9A75-6997978632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7AE2A4-67A9-4605-BFAE-59085F8F1398}"/>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4" name="Footer Placeholder 3">
            <a:extLst>
              <a:ext uri="{FF2B5EF4-FFF2-40B4-BE49-F238E27FC236}">
                <a16:creationId xmlns:a16="http://schemas.microsoft.com/office/drawing/2014/main" id="{493BC8BF-E272-4A71-AB63-9D46E0BA53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EAF3E8-D57A-4BB8-B54B-0FCDDAF24B0D}"/>
              </a:ext>
            </a:extLst>
          </p:cNvPr>
          <p:cNvSpPr>
            <a:spLocks noGrp="1"/>
          </p:cNvSpPr>
          <p:nvPr>
            <p:ph type="sldNum" sz="quarter" idx="12"/>
          </p:nvPr>
        </p:nvSpPr>
        <p:spPr/>
        <p:txBody>
          <a:bodyPr/>
          <a:lstStyle/>
          <a:p>
            <a:fld id="{E48F7FC4-8FE3-4572-8723-BDBE4DE388DC}" type="slidenum">
              <a:rPr lang="en-US" smtClean="0"/>
              <a:t>‹#›</a:t>
            </a:fld>
            <a:endParaRPr lang="en-US"/>
          </a:p>
        </p:txBody>
      </p:sp>
      <p:sp>
        <p:nvSpPr>
          <p:cNvPr id="6" name="Round Same Side Corner Rectangle 5">
            <a:extLst>
              <a:ext uri="{FF2B5EF4-FFF2-40B4-BE49-F238E27FC236}">
                <a16:creationId xmlns:a16="http://schemas.microsoft.com/office/drawing/2014/main" id="{396A1E8B-8B1E-4E42-A85A-358AEC18F17C}"/>
              </a:ext>
            </a:extLst>
          </p:cNvPr>
          <p:cNvSpPr/>
          <p:nvPr userDrawn="1"/>
        </p:nvSpPr>
        <p:spPr>
          <a:xfrm>
            <a:off x="607500" y="0"/>
            <a:ext cx="10387073" cy="1143000"/>
          </a:xfrm>
          <a:prstGeom prst="round2SameRect">
            <a:avLst>
              <a:gd name="adj1" fmla="val 0"/>
              <a:gd name="adj2" fmla="val 40200"/>
            </a:avLst>
          </a:prstGeom>
          <a:solidFill>
            <a:srgbClr val="00877C"/>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sz="2800" dirty="0">
              <a:solidFill>
                <a:srgbClr val="FFFFFF"/>
              </a:solidFill>
              <a:cs typeface="Arial"/>
            </a:endParaRPr>
          </a:p>
        </p:txBody>
      </p:sp>
    </p:spTree>
    <p:extLst>
      <p:ext uri="{BB962C8B-B14F-4D97-AF65-F5344CB8AC3E}">
        <p14:creationId xmlns:p14="http://schemas.microsoft.com/office/powerpoint/2010/main" val="193595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54E5D-EB68-46C0-8077-33E010DBBA37}"/>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3" name="Footer Placeholder 2">
            <a:extLst>
              <a:ext uri="{FF2B5EF4-FFF2-40B4-BE49-F238E27FC236}">
                <a16:creationId xmlns:a16="http://schemas.microsoft.com/office/drawing/2014/main" id="{838F7117-40D6-4D84-9CEB-81544F96B1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6E82D4-09CF-4806-885F-20D0947C6C97}"/>
              </a:ext>
            </a:extLst>
          </p:cNvPr>
          <p:cNvSpPr>
            <a:spLocks noGrp="1"/>
          </p:cNvSpPr>
          <p:nvPr>
            <p:ph type="sldNum" sz="quarter" idx="12"/>
          </p:nvPr>
        </p:nvSpPr>
        <p:spPr/>
        <p:txBody>
          <a:bodyPr/>
          <a:lstStyle/>
          <a:p>
            <a:fld id="{E48F7FC4-8FE3-4572-8723-BDBE4DE388DC}" type="slidenum">
              <a:rPr lang="en-US" smtClean="0"/>
              <a:t>‹#›</a:t>
            </a:fld>
            <a:endParaRPr lang="en-US"/>
          </a:p>
        </p:txBody>
      </p:sp>
      <p:sp>
        <p:nvSpPr>
          <p:cNvPr id="5" name="Round Same Side Corner Rectangle 5">
            <a:extLst>
              <a:ext uri="{FF2B5EF4-FFF2-40B4-BE49-F238E27FC236}">
                <a16:creationId xmlns:a16="http://schemas.microsoft.com/office/drawing/2014/main" id="{A3E955F0-1817-4944-A040-62400A8A4545}"/>
              </a:ext>
            </a:extLst>
          </p:cNvPr>
          <p:cNvSpPr/>
          <p:nvPr userDrawn="1"/>
        </p:nvSpPr>
        <p:spPr>
          <a:xfrm>
            <a:off x="607500" y="0"/>
            <a:ext cx="10387073" cy="1143000"/>
          </a:xfrm>
          <a:prstGeom prst="round2SameRect">
            <a:avLst>
              <a:gd name="adj1" fmla="val 0"/>
              <a:gd name="adj2" fmla="val 40200"/>
            </a:avLst>
          </a:prstGeom>
          <a:solidFill>
            <a:srgbClr val="00877C"/>
          </a:solidFill>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sz="2800" dirty="0">
              <a:solidFill>
                <a:srgbClr val="FFFFFF"/>
              </a:solidFill>
              <a:cs typeface="Arial"/>
            </a:endParaRPr>
          </a:p>
        </p:txBody>
      </p:sp>
    </p:spTree>
    <p:extLst>
      <p:ext uri="{BB962C8B-B14F-4D97-AF65-F5344CB8AC3E}">
        <p14:creationId xmlns:p14="http://schemas.microsoft.com/office/powerpoint/2010/main" val="308000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2B0F-CAD9-44A8-A074-A114AD7CD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2EDA2-AA46-4079-B706-C33EE0CDE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69C1C8-1933-484A-A243-E716DA4C3D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E6B611-C175-4B18-B41F-445190FD20A5}"/>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6" name="Footer Placeholder 5">
            <a:extLst>
              <a:ext uri="{FF2B5EF4-FFF2-40B4-BE49-F238E27FC236}">
                <a16:creationId xmlns:a16="http://schemas.microsoft.com/office/drawing/2014/main" id="{A43A1DCC-8EE0-46AC-9318-A1611BA06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AAAE5-92C4-4097-BD4C-5E086D57C549}"/>
              </a:ext>
            </a:extLst>
          </p:cNvPr>
          <p:cNvSpPr>
            <a:spLocks noGrp="1"/>
          </p:cNvSpPr>
          <p:nvPr>
            <p:ph type="sldNum" sz="quarter" idx="12"/>
          </p:nvPr>
        </p:nvSpPr>
        <p:spPr/>
        <p:txBody>
          <a:bodyPr/>
          <a:lstStyle/>
          <a:p>
            <a:fld id="{E48F7FC4-8FE3-4572-8723-BDBE4DE388DC}" type="slidenum">
              <a:rPr lang="en-US" smtClean="0"/>
              <a:t>‹#›</a:t>
            </a:fld>
            <a:endParaRPr lang="en-US"/>
          </a:p>
        </p:txBody>
      </p:sp>
    </p:spTree>
    <p:extLst>
      <p:ext uri="{BB962C8B-B14F-4D97-AF65-F5344CB8AC3E}">
        <p14:creationId xmlns:p14="http://schemas.microsoft.com/office/powerpoint/2010/main" val="111012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E643-8D36-473D-9AFA-6CE88E094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17376-CF0E-4B39-983C-04F22E8C1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AA0730-91AE-458A-B1F2-9FF80C6C6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CEDBE7-2DD2-4787-88BD-8EA07C7298DB}"/>
              </a:ext>
            </a:extLst>
          </p:cNvPr>
          <p:cNvSpPr>
            <a:spLocks noGrp="1"/>
          </p:cNvSpPr>
          <p:nvPr>
            <p:ph type="dt" sz="half" idx="10"/>
          </p:nvPr>
        </p:nvSpPr>
        <p:spPr/>
        <p:txBody>
          <a:bodyPr/>
          <a:lstStyle/>
          <a:p>
            <a:fld id="{ACD3110B-C15D-46C8-8C58-D7122381CBD5}" type="datetimeFigureOut">
              <a:rPr lang="en-US" smtClean="0"/>
              <a:t>12/15/2023</a:t>
            </a:fld>
            <a:endParaRPr lang="en-US"/>
          </a:p>
        </p:txBody>
      </p:sp>
      <p:sp>
        <p:nvSpPr>
          <p:cNvPr id="6" name="Footer Placeholder 5">
            <a:extLst>
              <a:ext uri="{FF2B5EF4-FFF2-40B4-BE49-F238E27FC236}">
                <a16:creationId xmlns:a16="http://schemas.microsoft.com/office/drawing/2014/main" id="{E488F9A2-E6AE-46F7-897F-1A1930FC5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1D3FF-88A8-4334-8BD5-1FF4BCD67664}"/>
              </a:ext>
            </a:extLst>
          </p:cNvPr>
          <p:cNvSpPr>
            <a:spLocks noGrp="1"/>
          </p:cNvSpPr>
          <p:nvPr>
            <p:ph type="sldNum" sz="quarter" idx="12"/>
          </p:nvPr>
        </p:nvSpPr>
        <p:spPr/>
        <p:txBody>
          <a:bodyPr/>
          <a:lstStyle/>
          <a:p>
            <a:fld id="{E48F7FC4-8FE3-4572-8723-BDBE4DE388DC}" type="slidenum">
              <a:rPr lang="en-US" smtClean="0"/>
              <a:t>‹#›</a:t>
            </a:fld>
            <a:endParaRPr lang="en-US"/>
          </a:p>
        </p:txBody>
      </p:sp>
    </p:spTree>
    <p:extLst>
      <p:ext uri="{BB962C8B-B14F-4D97-AF65-F5344CB8AC3E}">
        <p14:creationId xmlns:p14="http://schemas.microsoft.com/office/powerpoint/2010/main" val="292262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8742B-E2CE-46FB-B11F-73B22A943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505219-2438-4F83-867A-D7CA06B06C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3C185-59CD-4122-8160-4D85ABDDF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3110B-C15D-46C8-8C58-D7122381CBD5}" type="datetimeFigureOut">
              <a:rPr lang="en-US" smtClean="0"/>
              <a:t>12/15/2023</a:t>
            </a:fld>
            <a:endParaRPr lang="en-US"/>
          </a:p>
        </p:txBody>
      </p:sp>
      <p:sp>
        <p:nvSpPr>
          <p:cNvPr id="5" name="Footer Placeholder 4">
            <a:extLst>
              <a:ext uri="{FF2B5EF4-FFF2-40B4-BE49-F238E27FC236}">
                <a16:creationId xmlns:a16="http://schemas.microsoft.com/office/drawing/2014/main" id="{8B563F48-BD7A-4090-BA73-4D1915550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623D0F-2A7C-42C8-97F5-11242424F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F7FC4-8FE3-4572-8723-BDBE4DE388DC}" type="slidenum">
              <a:rPr lang="en-US" smtClean="0"/>
              <a:t>‹#›</a:t>
            </a:fld>
            <a:endParaRPr lang="en-US"/>
          </a:p>
        </p:txBody>
      </p:sp>
    </p:spTree>
    <p:extLst>
      <p:ext uri="{BB962C8B-B14F-4D97-AF65-F5344CB8AC3E}">
        <p14:creationId xmlns:p14="http://schemas.microsoft.com/office/powerpoint/2010/main" val="954878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vaccines/hcp/adults/downloads/fs-asthma-vaccines.pdf"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www.cdc.gov/vaccines/hcp/adults/downloads/fs-heart-disease-vaccines.pdf" TargetMode="External"/><Relationship Id="rId4" Type="http://schemas.openxmlformats.org/officeDocument/2006/relationships/hyperlink" Target="https://www.cdc.gov/vaccines/hcp/adults/downloads/fs-diabetes-vaccine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erck.com/product/usa/pi_circulars/p/pneumovax_23/pneumovax_pi.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www.caijournal.com/text.asp?2014/1/2/35/14764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www.caijournal.com/text.asp?2014/1/2/35/147647"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animal, invertebrate&#10;&#10;Description generated with very high confidence">
            <a:extLst>
              <a:ext uri="{FF2B5EF4-FFF2-40B4-BE49-F238E27FC236}">
                <a16:creationId xmlns:a16="http://schemas.microsoft.com/office/drawing/2014/main" id="{0BA9C1D5-641F-4B1C-AE81-23A82F4FFEA3}"/>
              </a:ext>
            </a:extLst>
          </p:cNvPr>
          <p:cNvPicPr>
            <a:picLocks noChangeAspect="1"/>
          </p:cNvPicPr>
          <p:nvPr/>
        </p:nvPicPr>
        <p:blipFill rotWithShape="1">
          <a:blip r:embed="rId3">
            <a:alphaModFix amt="35000"/>
          </a:blip>
          <a:srcRect l="11189" r="13701"/>
          <a:stretch/>
        </p:blipFill>
        <p:spPr>
          <a:xfrm>
            <a:off x="-1" y="1"/>
            <a:ext cx="12191980" cy="6857999"/>
          </a:xfrm>
          <a:prstGeom prst="rect">
            <a:avLst/>
          </a:prstGeom>
        </p:spPr>
      </p:pic>
      <p:sp>
        <p:nvSpPr>
          <p:cNvPr id="4" name="Title 3"/>
          <p:cNvSpPr>
            <a:spLocks noGrp="1"/>
          </p:cNvSpPr>
          <p:nvPr>
            <p:ph type="title"/>
          </p:nvPr>
        </p:nvSpPr>
        <p:spPr>
          <a:xfrm>
            <a:off x="838199" y="1065862"/>
            <a:ext cx="6052955" cy="4726276"/>
          </a:xfrm>
        </p:spPr>
        <p:txBody>
          <a:bodyPr vert="horz" lIns="91440" tIns="45720" rIns="91440" bIns="45720" rtlCol="0" anchor="ctr">
            <a:normAutofit fontScale="90000"/>
          </a:bodyPr>
          <a:lstStyle/>
          <a:p>
            <a:pPr algn="r"/>
            <a:r>
              <a:rPr lang="en-US" sz="7200" dirty="0">
                <a:ln w="22225">
                  <a:solidFill>
                    <a:srgbClr val="FFFFFF"/>
                  </a:solidFill>
                </a:ln>
                <a:solidFill>
                  <a:schemeClr val="tx1"/>
                </a:solidFill>
                <a:latin typeface="Calibri   "/>
              </a:rPr>
              <a:t>AGAPAN ang PULMONYA,</a:t>
            </a:r>
            <a:br>
              <a:rPr lang="en-US" sz="7200" dirty="0">
                <a:ln w="22225">
                  <a:solidFill>
                    <a:srgbClr val="FFFFFF"/>
                  </a:solidFill>
                </a:ln>
                <a:solidFill>
                  <a:schemeClr val="tx1"/>
                </a:solidFill>
                <a:latin typeface="Calibri   "/>
              </a:rPr>
            </a:br>
            <a:r>
              <a:rPr lang="en-US" sz="7200" dirty="0">
                <a:ln w="22225">
                  <a:solidFill>
                    <a:srgbClr val="FFFFFF"/>
                  </a:solidFill>
                </a:ln>
                <a:solidFill>
                  <a:schemeClr val="tx1"/>
                </a:solidFill>
                <a:latin typeface="Calibri   "/>
              </a:rPr>
              <a:t>MAGPABAKUNA</a:t>
            </a:r>
            <a:br>
              <a:rPr lang="en-US" sz="6800" dirty="0">
                <a:ln w="22225">
                  <a:solidFill>
                    <a:srgbClr val="FFFFFF"/>
                  </a:solidFill>
                </a:ln>
                <a:noFill/>
              </a:rPr>
            </a:br>
            <a:endParaRPr lang="en-US" sz="6800" dirty="0">
              <a:ln w="22225">
                <a:solidFill>
                  <a:srgbClr val="FFFFFF"/>
                </a:solidFill>
              </a:ln>
              <a:noFill/>
            </a:endParaRPr>
          </a:p>
        </p:txBody>
      </p:sp>
      <p:cxnSp>
        <p:nvCxnSpPr>
          <p:cNvPr id="35" name="Straight Connector 34">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a:xfrm>
            <a:off x="7534641" y="1065862"/>
            <a:ext cx="3860002" cy="4726276"/>
          </a:xfrm>
        </p:spPr>
        <p:txBody>
          <a:bodyPr vert="horz" lIns="91440" tIns="45720" rIns="91440" bIns="45720" rtlCol="0" anchor="ctr">
            <a:normAutofit/>
          </a:bodyPr>
          <a:lstStyle/>
          <a:p>
            <a:pPr indent="-228600">
              <a:spcBef>
                <a:spcPts val="0"/>
              </a:spcBef>
              <a:spcAft>
                <a:spcPts val="600"/>
              </a:spcAft>
              <a:buFont typeface="Arial" panose="020B0604020202020204" pitchFamily="34" charset="0"/>
              <a:buChar char="•"/>
            </a:pPr>
            <a:r>
              <a:rPr lang="en-US" sz="2000" dirty="0">
                <a:solidFill>
                  <a:srgbClr val="FFFFFF"/>
                </a:solidFill>
              </a:rPr>
              <a:t>Speaker</a:t>
            </a:r>
          </a:p>
          <a:p>
            <a:pPr indent="-228600">
              <a:spcBef>
                <a:spcPts val="0"/>
              </a:spcBef>
              <a:spcAft>
                <a:spcPts val="600"/>
              </a:spcAft>
              <a:buFont typeface="Arial" panose="020B0604020202020204" pitchFamily="34" charset="0"/>
              <a:buChar char="•"/>
            </a:pPr>
            <a:r>
              <a:rPr lang="en-US" sz="2000" dirty="0">
                <a:solidFill>
                  <a:srgbClr val="FFFFFF"/>
                </a:solidFill>
              </a:rPr>
              <a:t>Event</a:t>
            </a:r>
          </a:p>
          <a:p>
            <a:pPr indent="-228600">
              <a:spcBef>
                <a:spcPts val="0"/>
              </a:spcBef>
              <a:spcAft>
                <a:spcPts val="600"/>
              </a:spcAft>
              <a:buFont typeface="Arial" panose="020B0604020202020204" pitchFamily="34" charset="0"/>
              <a:buChar char="•"/>
            </a:pPr>
            <a:r>
              <a:rPr lang="en-US" sz="2000" dirty="0">
                <a:solidFill>
                  <a:srgbClr val="FFFFFF"/>
                </a:solidFill>
              </a:rPr>
              <a:t>Date</a:t>
            </a:r>
          </a:p>
        </p:txBody>
      </p:sp>
      <p:sp>
        <p:nvSpPr>
          <p:cNvPr id="5" name="TextBox 4">
            <a:extLst>
              <a:ext uri="{FF2B5EF4-FFF2-40B4-BE49-F238E27FC236}">
                <a16:creationId xmlns:a16="http://schemas.microsoft.com/office/drawing/2014/main" id="{B9142C98-C15C-625B-6682-2DAB68439E72}"/>
              </a:ext>
            </a:extLst>
          </p:cNvPr>
          <p:cNvSpPr txBox="1"/>
          <p:nvPr/>
        </p:nvSpPr>
        <p:spPr>
          <a:xfrm>
            <a:off x="97971" y="6581000"/>
            <a:ext cx="1233118" cy="276999"/>
          </a:xfrm>
          <a:prstGeom prst="rect">
            <a:avLst/>
          </a:prstGeom>
          <a:noFill/>
        </p:spPr>
        <p:txBody>
          <a:bodyPr wrap="square" rtlCol="0">
            <a:spAutoFit/>
          </a:bodyPr>
          <a:lstStyle/>
          <a:p>
            <a:r>
              <a:rPr lang="en-US" sz="1200" kern="0" dirty="0">
                <a:effectLst/>
                <a:latin typeface="Calibri" panose="020F0502020204030204" pitchFamily="34" charset="0"/>
                <a:ea typeface="Calibri" panose="020F0502020204030204" pitchFamily="34" charset="0"/>
              </a:rPr>
              <a:t>PH-NON-00029</a:t>
            </a:r>
            <a:endParaRPr lang="en-IN" sz="1200" dirty="0"/>
          </a:p>
        </p:txBody>
      </p:sp>
    </p:spTree>
    <p:extLst>
      <p:ext uri="{BB962C8B-B14F-4D97-AF65-F5344CB8AC3E}">
        <p14:creationId xmlns:p14="http://schemas.microsoft.com/office/powerpoint/2010/main" val="2793648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5F0828-3563-4A08-9BDF-F981E85FE29A}"/>
              </a:ext>
            </a:extLst>
          </p:cNvPr>
          <p:cNvSpPr>
            <a:spLocks noGrp="1"/>
          </p:cNvSpPr>
          <p:nvPr>
            <p:ph idx="1"/>
          </p:nvPr>
        </p:nvSpPr>
        <p:spPr>
          <a:xfrm>
            <a:off x="3302000" y="1825625"/>
            <a:ext cx="8051800" cy="4351338"/>
          </a:xfrm>
        </p:spPr>
        <p:txBody>
          <a:bodyPr>
            <a:normAutofit/>
          </a:bodyPr>
          <a:lstStyle/>
          <a:p>
            <a:r>
              <a:rPr lang="en-US" sz="3600" dirty="0" err="1"/>
              <a:t>Mahalaga</a:t>
            </a:r>
            <a:r>
              <a:rPr lang="en-US" sz="3600" dirty="0"/>
              <a:t> </a:t>
            </a:r>
            <a:r>
              <a:rPr lang="en-US" sz="3600" dirty="0" err="1"/>
              <a:t>na</a:t>
            </a:r>
            <a:r>
              <a:rPr lang="en-US" sz="3600" dirty="0"/>
              <a:t> </a:t>
            </a:r>
            <a:r>
              <a:rPr lang="en-US" sz="3600" dirty="0" err="1"/>
              <a:t>magpabakuna</a:t>
            </a:r>
            <a:r>
              <a:rPr lang="en-US" sz="3600" dirty="0"/>
              <a:t> </a:t>
            </a:r>
            <a:r>
              <a:rPr lang="en-US" sz="3600" dirty="0" err="1"/>
              <a:t>laban</a:t>
            </a:r>
            <a:r>
              <a:rPr lang="en-US" sz="3600" dirty="0"/>
              <a:t> </a:t>
            </a:r>
            <a:r>
              <a:rPr lang="en-US" sz="3600" dirty="0" err="1"/>
              <a:t>sa</a:t>
            </a:r>
            <a:r>
              <a:rPr lang="en-US" sz="3600" dirty="0"/>
              <a:t> pneumonia</a:t>
            </a:r>
          </a:p>
          <a:p>
            <a:r>
              <a:rPr lang="en-US" sz="3600" dirty="0" err="1"/>
              <a:t>Ikaw</a:t>
            </a:r>
            <a:r>
              <a:rPr lang="en-US" sz="3600" dirty="0"/>
              <a:t> ay may </a:t>
            </a:r>
            <a:r>
              <a:rPr lang="en-US" sz="3600" dirty="0" err="1"/>
              <a:t>mataas</a:t>
            </a:r>
            <a:r>
              <a:rPr lang="en-US" sz="3600" dirty="0"/>
              <a:t> </a:t>
            </a:r>
            <a:r>
              <a:rPr lang="en-US" sz="3600" dirty="0" err="1"/>
              <a:t>na</a:t>
            </a:r>
            <a:r>
              <a:rPr lang="en-US" sz="3600" dirty="0"/>
              <a:t> RISK ng </a:t>
            </a:r>
            <a:r>
              <a:rPr lang="en-US" sz="3600" dirty="0" err="1"/>
              <a:t>pagkakaroon</a:t>
            </a:r>
            <a:r>
              <a:rPr lang="en-US" sz="3600" dirty="0"/>
              <a:t> ng pneumonia</a:t>
            </a:r>
          </a:p>
        </p:txBody>
      </p:sp>
      <p:sp>
        <p:nvSpPr>
          <p:cNvPr id="4" name="Title 1">
            <a:extLst>
              <a:ext uri="{FF2B5EF4-FFF2-40B4-BE49-F238E27FC236}">
                <a16:creationId xmlns:a16="http://schemas.microsoft.com/office/drawing/2014/main" id="{EA3656F8-DE91-45CE-8272-B646DA8E5BDB}"/>
              </a:ext>
            </a:extLst>
          </p:cNvPr>
          <p:cNvSpPr>
            <a:spLocks noGrp="1"/>
          </p:cNvSpPr>
          <p:nvPr>
            <p:ph type="title"/>
          </p:nvPr>
        </p:nvSpPr>
        <p:spPr>
          <a:xfrm>
            <a:off x="838200" y="-106362"/>
            <a:ext cx="10515600" cy="1325563"/>
          </a:xfrm>
        </p:spPr>
        <p:txBody>
          <a:bodyPr>
            <a:normAutofit/>
          </a:bodyPr>
          <a:lstStyle/>
          <a:p>
            <a:r>
              <a:rPr lang="en-US" sz="3600" b="1" dirty="0">
                <a:solidFill>
                  <a:schemeClr val="bg1"/>
                </a:solidFill>
                <a:latin typeface="Calibri   "/>
              </a:rPr>
              <a:t>Kung </a:t>
            </a:r>
            <a:r>
              <a:rPr lang="en-US" sz="3600" b="1" dirty="0" err="1">
                <a:solidFill>
                  <a:schemeClr val="bg1"/>
                </a:solidFill>
                <a:latin typeface="Calibri   "/>
              </a:rPr>
              <a:t>ikaw</a:t>
            </a:r>
            <a:r>
              <a:rPr lang="en-US" sz="3600" b="1" dirty="0">
                <a:solidFill>
                  <a:schemeClr val="bg1"/>
                </a:solidFill>
                <a:latin typeface="Calibri   "/>
              </a:rPr>
              <a:t> ay DIABETIC</a:t>
            </a:r>
          </a:p>
        </p:txBody>
      </p:sp>
      <p:pic>
        <p:nvPicPr>
          <p:cNvPr id="5" name="Picture 4" descr="A picture containing table&#10;&#10;Description generated with high confidence">
            <a:extLst>
              <a:ext uri="{FF2B5EF4-FFF2-40B4-BE49-F238E27FC236}">
                <a16:creationId xmlns:a16="http://schemas.microsoft.com/office/drawing/2014/main" id="{BF11CA6A-9E10-4AFB-BFB5-C95319EC7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91" y="1858955"/>
            <a:ext cx="2308042" cy="2211343"/>
          </a:xfrm>
          <a:prstGeom prst="rect">
            <a:avLst/>
          </a:prstGeom>
          <a:solidFill>
            <a:schemeClr val="accent4">
              <a:lumMod val="40000"/>
              <a:lumOff val="60000"/>
            </a:schemeClr>
          </a:solidFill>
        </p:spPr>
      </p:pic>
      <p:sp>
        <p:nvSpPr>
          <p:cNvPr id="6" name="TextBox 5">
            <a:extLst>
              <a:ext uri="{FF2B5EF4-FFF2-40B4-BE49-F238E27FC236}">
                <a16:creationId xmlns:a16="http://schemas.microsoft.com/office/drawing/2014/main" id="{2140E40C-68B2-4096-88A7-B4E85ABAD881}"/>
              </a:ext>
            </a:extLst>
          </p:cNvPr>
          <p:cNvSpPr txBox="1"/>
          <p:nvPr/>
        </p:nvSpPr>
        <p:spPr>
          <a:xfrm>
            <a:off x="771291" y="4070298"/>
            <a:ext cx="2308042" cy="369332"/>
          </a:xfrm>
          <a:prstGeom prst="rect">
            <a:avLst/>
          </a:prstGeom>
          <a:solidFill>
            <a:schemeClr val="accent6">
              <a:lumMod val="40000"/>
              <a:lumOff val="60000"/>
            </a:schemeClr>
          </a:solidFill>
        </p:spPr>
        <p:txBody>
          <a:bodyPr wrap="square" rtlCol="0">
            <a:spAutoFit/>
          </a:bodyPr>
          <a:lstStyle/>
          <a:p>
            <a:pPr algn="ctr"/>
            <a:r>
              <a:rPr lang="en-US" b="1" dirty="0"/>
              <a:t>Diabetes</a:t>
            </a:r>
          </a:p>
        </p:txBody>
      </p:sp>
    </p:spTree>
    <p:extLst>
      <p:ext uri="{BB962C8B-B14F-4D97-AF65-F5344CB8AC3E}">
        <p14:creationId xmlns:p14="http://schemas.microsoft.com/office/powerpoint/2010/main" val="311905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5025"/>
            <a:ext cx="1783277" cy="68630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TextBox 3"/>
          <p:cNvSpPr txBox="1"/>
          <p:nvPr/>
        </p:nvSpPr>
        <p:spPr>
          <a:xfrm>
            <a:off x="3480391" y="5562601"/>
            <a:ext cx="1219200" cy="461665"/>
          </a:xfrm>
          <a:prstGeom prst="rect">
            <a:avLst/>
          </a:prstGeom>
          <a:solidFill>
            <a:schemeClr val="accent2"/>
          </a:solidFill>
        </p:spPr>
        <p:txBody>
          <a:bodyPr wrap="square" rtlCol="0">
            <a:spAutoFit/>
          </a:bodyPr>
          <a:lstStyle/>
          <a:p>
            <a:pPr algn="ctr"/>
            <a:r>
              <a:rPr lang="en-US" sz="2400" dirty="0">
                <a:solidFill>
                  <a:prstClr val="white"/>
                </a:solidFill>
                <a:latin typeface="Calibri"/>
              </a:rPr>
              <a:t>PCV 13</a:t>
            </a:r>
          </a:p>
        </p:txBody>
      </p:sp>
      <p:sp>
        <p:nvSpPr>
          <p:cNvPr id="6" name="TextBox 5"/>
          <p:cNvSpPr txBox="1"/>
          <p:nvPr/>
        </p:nvSpPr>
        <p:spPr>
          <a:xfrm>
            <a:off x="7708605" y="5562601"/>
            <a:ext cx="1219200" cy="461665"/>
          </a:xfrm>
          <a:prstGeom prst="rect">
            <a:avLst/>
          </a:prstGeom>
          <a:solidFill>
            <a:schemeClr val="accent5">
              <a:lumMod val="75000"/>
            </a:schemeClr>
          </a:solidFill>
        </p:spPr>
        <p:txBody>
          <a:bodyPr wrap="square" rtlCol="0">
            <a:spAutoFit/>
          </a:bodyPr>
          <a:lstStyle/>
          <a:p>
            <a:pPr algn="ctr"/>
            <a:r>
              <a:rPr lang="en-US" sz="2400" dirty="0">
                <a:solidFill>
                  <a:prstClr val="white"/>
                </a:solidFill>
                <a:latin typeface="Calibri"/>
              </a:rPr>
              <a:t>PPSV23</a:t>
            </a:r>
          </a:p>
        </p:txBody>
      </p:sp>
      <p:sp>
        <p:nvSpPr>
          <p:cNvPr id="7" name="TextBox 6"/>
          <p:cNvSpPr txBox="1"/>
          <p:nvPr/>
        </p:nvSpPr>
        <p:spPr>
          <a:xfrm>
            <a:off x="1656702" y="914401"/>
            <a:ext cx="1517872" cy="461665"/>
          </a:xfrm>
          <a:prstGeom prst="rect">
            <a:avLst/>
          </a:prstGeom>
          <a:solidFill>
            <a:schemeClr val="accent5">
              <a:lumMod val="75000"/>
            </a:schemeClr>
          </a:solidFill>
        </p:spPr>
        <p:txBody>
          <a:bodyPr wrap="square" rtlCol="0">
            <a:spAutoFit/>
          </a:bodyPr>
          <a:lstStyle/>
          <a:p>
            <a:pPr algn="ctr"/>
            <a:r>
              <a:rPr lang="en-US" sz="2400" dirty="0">
                <a:solidFill>
                  <a:prstClr val="white"/>
                </a:solidFill>
                <a:latin typeface="Calibri"/>
                <a:sym typeface="Wingdings"/>
              </a:rPr>
              <a:t> </a:t>
            </a:r>
            <a:r>
              <a:rPr lang="en-US" sz="2400" dirty="0">
                <a:solidFill>
                  <a:prstClr val="white"/>
                </a:solidFill>
                <a:latin typeface="Calibri"/>
              </a:rPr>
              <a:t>PPSV23</a:t>
            </a:r>
          </a:p>
        </p:txBody>
      </p:sp>
      <p:sp>
        <p:nvSpPr>
          <p:cNvPr id="9" name="TextBox 8"/>
          <p:cNvSpPr txBox="1"/>
          <p:nvPr/>
        </p:nvSpPr>
        <p:spPr>
          <a:xfrm>
            <a:off x="5553740" y="2366243"/>
            <a:ext cx="1219200" cy="461665"/>
          </a:xfrm>
          <a:prstGeom prst="rect">
            <a:avLst/>
          </a:prstGeom>
          <a:solidFill>
            <a:schemeClr val="accent2"/>
          </a:solidFill>
        </p:spPr>
        <p:txBody>
          <a:bodyPr wrap="square" rtlCol="0">
            <a:spAutoFit/>
          </a:bodyPr>
          <a:lstStyle/>
          <a:p>
            <a:pPr algn="ctr"/>
            <a:r>
              <a:rPr lang="en-US" sz="2400" dirty="0">
                <a:solidFill>
                  <a:prstClr val="white"/>
                </a:solidFill>
                <a:latin typeface="Calibri"/>
              </a:rPr>
              <a:t>PCV 13</a:t>
            </a:r>
          </a:p>
        </p:txBody>
      </p:sp>
      <p:sp>
        <p:nvSpPr>
          <p:cNvPr id="10" name="Right Arrow 9"/>
          <p:cNvSpPr/>
          <p:nvPr/>
        </p:nvSpPr>
        <p:spPr>
          <a:xfrm>
            <a:off x="4765159" y="5375447"/>
            <a:ext cx="284420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At least 1 YEAR</a:t>
            </a:r>
          </a:p>
        </p:txBody>
      </p:sp>
      <p:sp>
        <p:nvSpPr>
          <p:cNvPr id="11" name="Right Arrow 10"/>
          <p:cNvSpPr/>
          <p:nvPr/>
        </p:nvSpPr>
        <p:spPr>
          <a:xfrm>
            <a:off x="3436090" y="727247"/>
            <a:ext cx="284420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At least 1 YEAR</a:t>
            </a:r>
          </a:p>
        </p:txBody>
      </p:sp>
      <p:pic>
        <p:nvPicPr>
          <p:cNvPr id="17410" name="Picture 2" descr="Image result for vaccin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3151" y="5161483"/>
            <a:ext cx="1104974" cy="10856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886262" y="6302507"/>
            <a:ext cx="1219200" cy="461665"/>
          </a:xfrm>
          <a:prstGeom prst="rect">
            <a:avLst/>
          </a:prstGeom>
          <a:noFill/>
        </p:spPr>
        <p:txBody>
          <a:bodyPr wrap="square" rtlCol="0">
            <a:spAutoFit/>
          </a:bodyPr>
          <a:lstStyle/>
          <a:p>
            <a:pPr algn="ctr"/>
            <a:r>
              <a:rPr lang="en-US" sz="2400" dirty="0">
                <a:solidFill>
                  <a:prstClr val="black"/>
                </a:solidFill>
                <a:latin typeface="Calibri"/>
              </a:rPr>
              <a:t>NONE</a:t>
            </a:r>
          </a:p>
        </p:txBody>
      </p:sp>
      <p:sp>
        <p:nvSpPr>
          <p:cNvPr id="14" name="TextBox 13"/>
          <p:cNvSpPr txBox="1"/>
          <p:nvPr/>
        </p:nvSpPr>
        <p:spPr>
          <a:xfrm>
            <a:off x="1656702" y="2362201"/>
            <a:ext cx="1546632" cy="461665"/>
          </a:xfrm>
          <a:prstGeom prst="rect">
            <a:avLst/>
          </a:prstGeom>
          <a:solidFill>
            <a:schemeClr val="accent5">
              <a:lumMod val="75000"/>
            </a:schemeClr>
          </a:solidFill>
        </p:spPr>
        <p:txBody>
          <a:bodyPr wrap="square" rtlCol="0">
            <a:spAutoFit/>
          </a:bodyPr>
          <a:lstStyle/>
          <a:p>
            <a:pPr algn="ctr"/>
            <a:r>
              <a:rPr lang="en-US" sz="2400" dirty="0">
                <a:solidFill>
                  <a:prstClr val="white"/>
                </a:solidFill>
                <a:latin typeface="Calibri"/>
                <a:sym typeface="Wingdings"/>
              </a:rPr>
              <a:t>  </a:t>
            </a:r>
            <a:r>
              <a:rPr lang="en-US" sz="2400" dirty="0">
                <a:solidFill>
                  <a:prstClr val="white"/>
                </a:solidFill>
                <a:latin typeface="Calibri"/>
              </a:rPr>
              <a:t>PPSV23</a:t>
            </a:r>
          </a:p>
        </p:txBody>
      </p:sp>
      <p:sp>
        <p:nvSpPr>
          <p:cNvPr id="12" name="TextBox 11"/>
          <p:cNvSpPr txBox="1"/>
          <p:nvPr/>
        </p:nvSpPr>
        <p:spPr>
          <a:xfrm>
            <a:off x="1642322" y="2831428"/>
            <a:ext cx="1546632" cy="307777"/>
          </a:xfrm>
          <a:prstGeom prst="rect">
            <a:avLst/>
          </a:prstGeom>
          <a:solidFill>
            <a:schemeClr val="accent6">
              <a:lumMod val="40000"/>
              <a:lumOff val="60000"/>
            </a:schemeClr>
          </a:solidFill>
        </p:spPr>
        <p:txBody>
          <a:bodyPr wrap="square" rtlCol="0">
            <a:spAutoFit/>
          </a:bodyPr>
          <a:lstStyle/>
          <a:p>
            <a:r>
              <a:rPr lang="en-US" sz="1400" b="1" dirty="0">
                <a:solidFill>
                  <a:prstClr val="black"/>
                </a:solidFill>
                <a:latin typeface="Calibri"/>
              </a:rPr>
              <a:t>&lt; 50 years old</a:t>
            </a:r>
          </a:p>
        </p:txBody>
      </p:sp>
      <p:sp>
        <p:nvSpPr>
          <p:cNvPr id="16" name="TextBox 15"/>
          <p:cNvSpPr txBox="1"/>
          <p:nvPr/>
        </p:nvSpPr>
        <p:spPr>
          <a:xfrm>
            <a:off x="3478619" y="2843006"/>
            <a:ext cx="1215656" cy="307777"/>
          </a:xfrm>
          <a:prstGeom prst="rect">
            <a:avLst/>
          </a:prstGeom>
          <a:solidFill>
            <a:srgbClr val="FFFF00"/>
          </a:solidFill>
        </p:spPr>
        <p:txBody>
          <a:bodyPr wrap="square" rtlCol="0">
            <a:spAutoFit/>
          </a:bodyPr>
          <a:lstStyle/>
          <a:p>
            <a:r>
              <a:rPr lang="en-US" sz="1400" b="1" u="sng" dirty="0">
                <a:solidFill>
                  <a:prstClr val="black"/>
                </a:solidFill>
                <a:latin typeface="Calibri"/>
              </a:rPr>
              <a:t>&gt; </a:t>
            </a:r>
            <a:r>
              <a:rPr lang="en-US" sz="1400" b="1" dirty="0">
                <a:solidFill>
                  <a:prstClr val="black"/>
                </a:solidFill>
                <a:latin typeface="Calibri"/>
              </a:rPr>
              <a:t>50 years old</a:t>
            </a:r>
          </a:p>
        </p:txBody>
      </p:sp>
      <p:sp>
        <p:nvSpPr>
          <p:cNvPr id="17" name="TextBox 16"/>
          <p:cNvSpPr txBox="1"/>
          <p:nvPr/>
        </p:nvSpPr>
        <p:spPr>
          <a:xfrm>
            <a:off x="6379811" y="914401"/>
            <a:ext cx="1219200" cy="461665"/>
          </a:xfrm>
          <a:prstGeom prst="rect">
            <a:avLst/>
          </a:prstGeom>
          <a:solidFill>
            <a:schemeClr val="accent2"/>
          </a:solidFill>
        </p:spPr>
        <p:txBody>
          <a:bodyPr wrap="square" rtlCol="0">
            <a:spAutoFit/>
          </a:bodyPr>
          <a:lstStyle/>
          <a:p>
            <a:pPr algn="ctr"/>
            <a:r>
              <a:rPr lang="en-US" sz="2400" dirty="0">
                <a:solidFill>
                  <a:prstClr val="white"/>
                </a:solidFill>
                <a:latin typeface="Calibri"/>
              </a:rPr>
              <a:t>PCV 13</a:t>
            </a:r>
          </a:p>
        </p:txBody>
      </p:sp>
      <p:sp>
        <p:nvSpPr>
          <p:cNvPr id="18" name="Right Arrow 17"/>
          <p:cNvSpPr/>
          <p:nvPr/>
        </p:nvSpPr>
        <p:spPr>
          <a:xfrm>
            <a:off x="3480392" y="3699047"/>
            <a:ext cx="198119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5  YEARS</a:t>
            </a:r>
          </a:p>
        </p:txBody>
      </p:sp>
      <p:sp>
        <p:nvSpPr>
          <p:cNvPr id="20" name="TextBox 19"/>
          <p:cNvSpPr txBox="1"/>
          <p:nvPr/>
        </p:nvSpPr>
        <p:spPr>
          <a:xfrm>
            <a:off x="8915400" y="2335861"/>
            <a:ext cx="1219200" cy="461665"/>
          </a:xfrm>
          <a:prstGeom prst="rect">
            <a:avLst/>
          </a:prstGeom>
          <a:solidFill>
            <a:schemeClr val="accent5">
              <a:lumMod val="75000"/>
            </a:schemeClr>
          </a:solidFill>
        </p:spPr>
        <p:txBody>
          <a:bodyPr wrap="square" rtlCol="0">
            <a:spAutoFit/>
          </a:bodyPr>
          <a:lstStyle/>
          <a:p>
            <a:pPr algn="ctr"/>
            <a:r>
              <a:rPr lang="en-US" sz="2400" dirty="0">
                <a:solidFill>
                  <a:prstClr val="white"/>
                </a:solidFill>
                <a:latin typeface="Calibri"/>
              </a:rPr>
              <a:t>PPSV23</a:t>
            </a:r>
          </a:p>
        </p:txBody>
      </p:sp>
      <p:sp>
        <p:nvSpPr>
          <p:cNvPr id="23" name="Right Arrow 22"/>
          <p:cNvSpPr/>
          <p:nvPr/>
        </p:nvSpPr>
        <p:spPr>
          <a:xfrm>
            <a:off x="6858002" y="2155849"/>
            <a:ext cx="198119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At least 1 YEAR</a:t>
            </a:r>
          </a:p>
        </p:txBody>
      </p:sp>
      <p:cxnSp>
        <p:nvCxnSpPr>
          <p:cNvPr id="24" name="Straight Connector 23"/>
          <p:cNvCxnSpPr/>
          <p:nvPr/>
        </p:nvCxnSpPr>
        <p:spPr>
          <a:xfrm>
            <a:off x="3307277" y="-5025"/>
            <a:ext cx="0" cy="686302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58271" y="3886201"/>
            <a:ext cx="1546632" cy="461665"/>
          </a:xfrm>
          <a:prstGeom prst="rect">
            <a:avLst/>
          </a:prstGeom>
          <a:solidFill>
            <a:schemeClr val="accent5">
              <a:lumMod val="75000"/>
            </a:schemeClr>
          </a:solidFill>
        </p:spPr>
        <p:txBody>
          <a:bodyPr wrap="square" rtlCol="0">
            <a:spAutoFit/>
          </a:bodyPr>
          <a:lstStyle/>
          <a:p>
            <a:pPr algn="ctr"/>
            <a:r>
              <a:rPr lang="en-US" sz="2400" dirty="0">
                <a:solidFill>
                  <a:prstClr val="white"/>
                </a:solidFill>
                <a:latin typeface="Calibri"/>
                <a:sym typeface="Wingdings"/>
              </a:rPr>
              <a:t>  </a:t>
            </a:r>
            <a:r>
              <a:rPr lang="en-US" sz="2400" dirty="0">
                <a:solidFill>
                  <a:prstClr val="white"/>
                </a:solidFill>
                <a:latin typeface="Calibri"/>
              </a:rPr>
              <a:t>PPSV23</a:t>
            </a:r>
          </a:p>
        </p:txBody>
      </p:sp>
      <p:sp>
        <p:nvSpPr>
          <p:cNvPr id="28" name="TextBox 27"/>
          <p:cNvSpPr txBox="1"/>
          <p:nvPr/>
        </p:nvSpPr>
        <p:spPr>
          <a:xfrm>
            <a:off x="1658271" y="4347866"/>
            <a:ext cx="1546632" cy="307777"/>
          </a:xfrm>
          <a:prstGeom prst="rect">
            <a:avLst/>
          </a:prstGeom>
          <a:solidFill>
            <a:schemeClr val="accent3">
              <a:lumMod val="40000"/>
              <a:lumOff val="60000"/>
            </a:schemeClr>
          </a:solidFill>
        </p:spPr>
        <p:txBody>
          <a:bodyPr wrap="square" rtlCol="0">
            <a:spAutoFit/>
          </a:bodyPr>
          <a:lstStyle/>
          <a:p>
            <a:pPr algn="ctr"/>
            <a:r>
              <a:rPr lang="en-US" sz="1400" b="1" dirty="0">
                <a:solidFill>
                  <a:prstClr val="black"/>
                </a:solidFill>
                <a:latin typeface="Calibri"/>
              </a:rPr>
              <a:t>REVACCINATION</a:t>
            </a:r>
          </a:p>
        </p:txBody>
      </p:sp>
      <p:sp>
        <p:nvSpPr>
          <p:cNvPr id="29" name="Right Arrow 28"/>
          <p:cNvSpPr/>
          <p:nvPr/>
        </p:nvSpPr>
        <p:spPr>
          <a:xfrm>
            <a:off x="3478620" y="2175047"/>
            <a:ext cx="198119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At least 1 YEAR</a:t>
            </a:r>
          </a:p>
        </p:txBody>
      </p:sp>
      <p:sp>
        <p:nvSpPr>
          <p:cNvPr id="30" name="TextBox 29"/>
          <p:cNvSpPr txBox="1"/>
          <p:nvPr/>
        </p:nvSpPr>
        <p:spPr>
          <a:xfrm>
            <a:off x="5553740" y="3886201"/>
            <a:ext cx="1219200" cy="461665"/>
          </a:xfrm>
          <a:prstGeom prst="rect">
            <a:avLst/>
          </a:prstGeom>
          <a:solidFill>
            <a:schemeClr val="accent5">
              <a:lumMod val="75000"/>
            </a:schemeClr>
          </a:solidFill>
        </p:spPr>
        <p:txBody>
          <a:bodyPr wrap="square" rtlCol="0">
            <a:spAutoFit/>
          </a:bodyPr>
          <a:lstStyle/>
          <a:p>
            <a:pPr algn="ctr"/>
            <a:r>
              <a:rPr lang="en-US" sz="2400" dirty="0">
                <a:solidFill>
                  <a:prstClr val="white"/>
                </a:solidFill>
                <a:latin typeface="Calibri"/>
              </a:rPr>
              <a:t>PPSV23</a:t>
            </a:r>
          </a:p>
        </p:txBody>
      </p:sp>
      <p:cxnSp>
        <p:nvCxnSpPr>
          <p:cNvPr id="17408" name="Straight Connector 17407"/>
          <p:cNvCxnSpPr/>
          <p:nvPr/>
        </p:nvCxnSpPr>
        <p:spPr>
          <a:xfrm>
            <a:off x="1524000" y="1981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341231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7545" y="502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8488"/>
          <a:stretch/>
        </p:blipFill>
        <p:spPr bwMode="auto">
          <a:xfrm>
            <a:off x="9328297" y="6399425"/>
            <a:ext cx="526312" cy="45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167"/>
          <a:stretch/>
        </p:blipFill>
        <p:spPr bwMode="auto">
          <a:xfrm>
            <a:off x="9917519" y="6399426"/>
            <a:ext cx="723900" cy="45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2778EDD-7FA8-4ACD-A69D-76B156789484}"/>
              </a:ext>
            </a:extLst>
          </p:cNvPr>
          <p:cNvSpPr txBox="1"/>
          <p:nvPr/>
        </p:nvSpPr>
        <p:spPr>
          <a:xfrm>
            <a:off x="3601856" y="-33379"/>
            <a:ext cx="5726441" cy="707886"/>
          </a:xfrm>
          <a:prstGeom prst="rect">
            <a:avLst/>
          </a:prstGeom>
          <a:noFill/>
        </p:spPr>
        <p:txBody>
          <a:bodyPr wrap="square" rtlCol="0">
            <a:spAutoFit/>
          </a:bodyPr>
          <a:lstStyle/>
          <a:p>
            <a:pPr algn="ctr"/>
            <a:r>
              <a:rPr lang="en-US" sz="4000" b="1" dirty="0">
                <a:solidFill>
                  <a:schemeClr val="bg1"/>
                </a:solidFill>
              </a:rPr>
              <a:t>Schedule</a:t>
            </a:r>
          </a:p>
        </p:txBody>
      </p:sp>
    </p:spTree>
    <p:extLst>
      <p:ext uri="{BB962C8B-B14F-4D97-AF65-F5344CB8AC3E}">
        <p14:creationId xmlns:p14="http://schemas.microsoft.com/office/powerpoint/2010/main" val="94884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24244E4-31BA-4F42-867F-E06F6BAE0D29}"/>
              </a:ext>
            </a:extLst>
          </p:cNvPr>
          <p:cNvGraphicFramePr>
            <a:graphicFrameLocks noGrp="1"/>
          </p:cNvGraphicFramePr>
          <p:nvPr>
            <p:ph idx="1"/>
            <p:extLst>
              <p:ext uri="{D42A27DB-BD31-4B8C-83A1-F6EECF244321}">
                <p14:modId xmlns:p14="http://schemas.microsoft.com/office/powerpoint/2010/main" val="3644624610"/>
              </p:ext>
            </p:extLst>
          </p:nvPr>
        </p:nvGraphicFramePr>
        <p:xfrm>
          <a:off x="1524000" y="995362"/>
          <a:ext cx="9136566" cy="5280923"/>
        </p:xfrm>
        <a:graphic>
          <a:graphicData uri="http://schemas.openxmlformats.org/drawingml/2006/table">
            <a:tbl>
              <a:tblPr/>
              <a:tblGrid>
                <a:gridCol w="2057400">
                  <a:extLst>
                    <a:ext uri="{9D8B030D-6E8A-4147-A177-3AD203B41FA5}">
                      <a16:colId xmlns:a16="http://schemas.microsoft.com/office/drawing/2014/main" val="20000"/>
                    </a:ext>
                  </a:extLst>
                </a:gridCol>
                <a:gridCol w="7079166">
                  <a:extLst>
                    <a:ext uri="{9D8B030D-6E8A-4147-A177-3AD203B41FA5}">
                      <a16:colId xmlns:a16="http://schemas.microsoft.com/office/drawing/2014/main" val="20001"/>
                    </a:ext>
                  </a:extLst>
                </a:gridCol>
              </a:tblGrid>
              <a:tr h="526041">
                <a:tc>
                  <a:txBody>
                    <a:bodyPr/>
                    <a:lstStyle>
                      <a:lvl1pPr defTabSz="45720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BAKUNA</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lvl1pPr defTabSz="45720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ea typeface="ＭＳ Ｐゴシック" pitchFamily="34" charset="-128"/>
                        </a:rPr>
                        <a:t>MGA DAPAT BAKUNAAN</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656372">
                <a:tc>
                  <a:txBody>
                    <a:bodyPr/>
                    <a:lstStyle>
                      <a:lvl1pPr defTabSz="45720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1600" b="1" i="0" u="none" strike="noStrike" cap="none" normalizeH="0" baseline="0" dirty="0">
                          <a:ln>
                            <a:noFill/>
                          </a:ln>
                          <a:solidFill>
                            <a:srgbClr val="4A452A"/>
                          </a:solidFill>
                          <a:effectLst/>
                          <a:latin typeface="Calibri" pitchFamily="34" charset="0"/>
                          <a:ea typeface="ＭＳ Ｐゴシック" pitchFamily="34" charset="-128"/>
                        </a:rPr>
                        <a:t>1. </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Conjugate (PCV13)</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1" i="0" u="none" strike="noStrike" cap="none" normalizeH="0" baseline="0" dirty="0">
                          <a:ln>
                            <a:noFill/>
                          </a:ln>
                          <a:solidFill>
                            <a:srgbClr val="4A452A"/>
                          </a:solidFill>
                          <a:effectLst/>
                          <a:latin typeface="Calibri" pitchFamily="34" charset="0"/>
                          <a:ea typeface="ＭＳ Ｐゴシック" pitchFamily="34" charset="-128"/>
                        </a:rPr>
                        <a:t>Intramuscular</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2. Polysaccharide (PPSV23)</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1" i="0" u="none" strike="noStrike" cap="none" normalizeH="0" baseline="0" dirty="0">
                          <a:ln>
                            <a:noFill/>
                          </a:ln>
                          <a:solidFill>
                            <a:srgbClr val="4A452A"/>
                          </a:solidFill>
                          <a:effectLst/>
                          <a:latin typeface="Calibri" pitchFamily="34" charset="0"/>
                          <a:ea typeface="ＭＳ Ｐゴシック" pitchFamily="34" charset="-128"/>
                        </a:rPr>
                        <a:t>Intramuscular or Subcutaneous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lvl1pPr defTabSz="45720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a:spcBef>
                          <a:spcPct val="20000"/>
                        </a:spcBef>
                        <a:buFont typeface="Arial" pitchFamily="34" charset="0"/>
                        <a:defRPr sz="2400">
                          <a:solidFill>
                            <a:schemeClr val="tx1"/>
                          </a:solidFill>
                          <a:latin typeface="Calibri" pitchFamily="34" charset="0"/>
                          <a:ea typeface="ＭＳ Ｐゴシック" pitchFamily="34" charset="-128"/>
                        </a:defRPr>
                      </a:lvl2pPr>
                      <a:lvl3pPr marL="1200150" indent="-285750" defTabSz="4572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Edad</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50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taong</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gulang</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na</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di pa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nababakunaan</a:t>
                      </a:r>
                      <a:endPar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Mas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matanda</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sa</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50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taong</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gulang</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pero</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may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sumusunod</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namga</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sakit</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Chronic lung disease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tulad</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ng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hika</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TB)</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Chronic cardiovascular/renal/liver diseases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puso</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bato</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1800" b="0" i="0" u="none" strike="noStrike" cap="none" normalizeH="0" baseline="0" dirty="0" err="1">
                          <a:ln>
                            <a:noFill/>
                          </a:ln>
                          <a:solidFill>
                            <a:srgbClr val="4A452A"/>
                          </a:solidFill>
                          <a:effectLst/>
                          <a:latin typeface="Calibri" pitchFamily="34" charset="0"/>
                          <a:ea typeface="ＭＳ Ｐゴシック" pitchFamily="34" charset="-128"/>
                        </a:rPr>
                        <a:t>atay</a:t>
                      </a: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Diabetes mellitus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Alcoholism</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Cochlear implants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CSF fluid leaks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Immunocompromised conditions: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Functional and anatomic asplenia</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Leukemia and lymphomas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Generalized malignancy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Transplants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Chemo/radiation therapy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HIV/AIDS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Residents of nursing homes or long-term care facilities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800" b="0" i="0" u="none" strike="noStrike" cap="none" normalizeH="0" baseline="0" dirty="0">
                          <a:ln>
                            <a:noFill/>
                          </a:ln>
                          <a:solidFill>
                            <a:srgbClr val="4A452A"/>
                          </a:solidFill>
                          <a:effectLst/>
                          <a:latin typeface="Calibri" pitchFamily="34" charset="0"/>
                          <a:ea typeface="ＭＳ Ｐゴシック" pitchFamily="34" charset="-128"/>
                        </a:rPr>
                        <a:t>Smokers</a:t>
                      </a:r>
                    </a:p>
                  </a:txBody>
                  <a:tcPr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bl>
          </a:graphicData>
        </a:graphic>
      </p:graphicFrame>
      <p:sp>
        <p:nvSpPr>
          <p:cNvPr id="43024" name="TextBox 2">
            <a:extLst>
              <a:ext uri="{FF2B5EF4-FFF2-40B4-BE49-F238E27FC236}">
                <a16:creationId xmlns:a16="http://schemas.microsoft.com/office/drawing/2014/main" id="{6885032A-5AD5-438B-B667-84160ED35B32}"/>
              </a:ext>
            </a:extLst>
          </p:cNvPr>
          <p:cNvSpPr txBox="1">
            <a:spLocks noChangeArrowheads="1"/>
          </p:cNvSpPr>
          <p:nvPr/>
        </p:nvSpPr>
        <p:spPr bwMode="auto">
          <a:xfrm>
            <a:off x="1464178" y="6342674"/>
            <a:ext cx="9196388"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900" dirty="0">
                <a:latin typeface="Arial" panose="020B0604020202020204" pitchFamily="34" charset="0"/>
              </a:rPr>
              <a:t>Reference: Schedule for Adult Immunization 2017 , Philippine Society for Microbiology and Infectious Diseases (PSMID), and Philippine Foundation for Vaccination (PFV) Updated as of April 2017</a:t>
            </a:r>
          </a:p>
        </p:txBody>
      </p:sp>
      <p:pic>
        <p:nvPicPr>
          <p:cNvPr id="43025" name="Picture 3">
            <a:extLst>
              <a:ext uri="{FF2B5EF4-FFF2-40B4-BE49-F238E27FC236}">
                <a16:creationId xmlns:a16="http://schemas.microsoft.com/office/drawing/2014/main" id="{25B986CF-D940-41E6-B09C-0D7F18C21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91440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a:extLst>
              <a:ext uri="{FF2B5EF4-FFF2-40B4-BE49-F238E27FC236}">
                <a16:creationId xmlns:a16="http://schemas.microsoft.com/office/drawing/2014/main" id="{620A9805-398C-4C54-B1A5-CFE41AF715B6}"/>
              </a:ext>
            </a:extLst>
          </p:cNvPr>
          <p:cNvSpPr/>
          <p:nvPr/>
        </p:nvSpPr>
        <p:spPr>
          <a:xfrm>
            <a:off x="2636839" y="76200"/>
            <a:ext cx="6573837" cy="9159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2017 Adult Immunization Guideline</a:t>
            </a:r>
          </a:p>
          <a:p>
            <a:pPr algn="ctr">
              <a:defRPr/>
            </a:pPr>
            <a:r>
              <a:rPr lang="en-US" sz="2400" b="1" dirty="0">
                <a:solidFill>
                  <a:schemeClr val="tx1"/>
                </a:solidFill>
              </a:rPr>
              <a:t>(as of June 2017)</a:t>
            </a:r>
          </a:p>
        </p:txBody>
      </p:sp>
    </p:spTree>
    <p:extLst>
      <p:ext uri="{BB962C8B-B14F-4D97-AF65-F5344CB8AC3E}">
        <p14:creationId xmlns:p14="http://schemas.microsoft.com/office/powerpoint/2010/main" val="101261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24244E4-31BA-4F42-867F-E06F6BAE0D29}"/>
              </a:ext>
            </a:extLst>
          </p:cNvPr>
          <p:cNvGraphicFramePr>
            <a:graphicFrameLocks noGrp="1"/>
          </p:cNvGraphicFramePr>
          <p:nvPr>
            <p:ph idx="1"/>
            <p:extLst>
              <p:ext uri="{D42A27DB-BD31-4B8C-83A1-F6EECF244321}">
                <p14:modId xmlns:p14="http://schemas.microsoft.com/office/powerpoint/2010/main" val="999207765"/>
              </p:ext>
            </p:extLst>
          </p:nvPr>
        </p:nvGraphicFramePr>
        <p:xfrm>
          <a:off x="1234068" y="992188"/>
          <a:ext cx="9144000" cy="4835589"/>
        </p:xfrm>
        <a:graphic>
          <a:graphicData uri="http://schemas.openxmlformats.org/drawingml/2006/table">
            <a:tbl>
              <a:tblPr/>
              <a:tblGrid>
                <a:gridCol w="3917795">
                  <a:extLst>
                    <a:ext uri="{9D8B030D-6E8A-4147-A177-3AD203B41FA5}">
                      <a16:colId xmlns:a16="http://schemas.microsoft.com/office/drawing/2014/main" val="20000"/>
                    </a:ext>
                  </a:extLst>
                </a:gridCol>
                <a:gridCol w="5226205">
                  <a:extLst>
                    <a:ext uri="{9D8B030D-6E8A-4147-A177-3AD203B41FA5}">
                      <a16:colId xmlns:a16="http://schemas.microsoft.com/office/drawing/2014/main" val="20001"/>
                    </a:ext>
                  </a:extLst>
                </a:gridCol>
              </a:tblGrid>
              <a:tr h="146853">
                <a:tc gridSpan="2">
                  <a:txBody>
                    <a:bodyPr/>
                    <a:lstStyle>
                      <a:lvl1pPr defTabSz="45720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FFFF"/>
                          </a:solidFill>
                          <a:effectLst/>
                          <a:latin typeface="Calibri" pitchFamily="34" charset="0"/>
                          <a:ea typeface="ＭＳ Ｐゴシック" pitchFamily="34" charset="-128"/>
                        </a:rPr>
                        <a:t>Schedule (Adults)</a:t>
                      </a: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lvl1pPr defTabSz="45720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FFFFFF"/>
                        </a:solidFill>
                        <a:effectLst/>
                        <a:latin typeface="Calibri" pitchFamily="34" charset="0"/>
                        <a:ea typeface="ＭＳ Ｐゴシック" pitchFamily="34" charset="-128"/>
                      </a:endParaRPr>
                    </a:p>
                  </a:txBody>
                  <a:tcPr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638660">
                <a:tc>
                  <a:txBody>
                    <a:bodyPr/>
                    <a:lstStyle>
                      <a:lvl1pPr defTabSz="45720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Walang</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bakuna</a:t>
                      </a:r>
                      <a:endPar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defTabSz="45720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a:spcBef>
                          <a:spcPct val="20000"/>
                        </a:spcBef>
                        <a:buFont typeface="Arial" pitchFamily="34" charset="0"/>
                        <a:defRPr sz="2400">
                          <a:solidFill>
                            <a:schemeClr val="tx1"/>
                          </a:solidFill>
                          <a:latin typeface="Calibri" pitchFamily="34" charset="0"/>
                          <a:ea typeface="ＭＳ Ｐゴシック" pitchFamily="34" charset="-128"/>
                        </a:defRPr>
                      </a:lvl2pPr>
                      <a:lvl3pPr marL="1200150" indent="-285750" defTabSz="4572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Bigyan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PCV 13.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Pagkaraan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1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taon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bigyan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PPSV 23</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641833">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Nabakunaan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na</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PPSV 23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Bigyan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PCV 13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pagkaraan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1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taon</a:t>
                      </a:r>
                      <a:endPar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6936753"/>
                  </a:ext>
                </a:extLst>
              </a:tr>
              <a:tr h="1299901">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Nabakunaan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PPSV 23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bago</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nag </a:t>
                      </a: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50 years old,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lampas</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50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na</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sa</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kasalukuyan</a:t>
                      </a:r>
                      <a:endPar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endPar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Bigyan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PCV 13.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Pagkaraan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1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taon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bigyan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PPSV 23</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870910482"/>
                  </a:ext>
                </a:extLst>
              </a:tr>
              <a:tr h="1299901">
                <a:tc>
                  <a:txBody>
                    <a:bodyPr/>
                    <a:lstStyle/>
                    <a:p>
                      <a:pPr marL="0" marR="0" lvl="0" indent="0" algn="l" defTabSz="457200" rtl="0" eaLnBrk="1" fontAlgn="base" latinLnBrk="0" hangingPunct="1">
                        <a:lnSpc>
                          <a:spcPct val="100000"/>
                        </a:lnSpc>
                        <a:spcBef>
                          <a:spcPct val="0"/>
                        </a:spcBef>
                        <a:spcAft>
                          <a:spcPct val="0"/>
                        </a:spcAft>
                        <a:buClrTx/>
                        <a:buSzTx/>
                        <a:buFont typeface="Arial" pitchFamily="34" charset="0"/>
                        <a:buNone/>
                        <a:tabLst/>
                      </a:pP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Revaccination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Maaring</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bigyan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PPSV 23 5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taon</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pagkalipas</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huling</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a:t>
                      </a:r>
                      <a:r>
                        <a:rPr kumimoji="0" lang="en-US" altLang="en-US" sz="2000" b="1" i="0" u="none" strike="noStrike" cap="none" normalizeH="0" baseline="0" dirty="0" err="1">
                          <a:ln>
                            <a:noFill/>
                          </a:ln>
                          <a:solidFill>
                            <a:srgbClr val="4A452A"/>
                          </a:solidFill>
                          <a:effectLst/>
                          <a:latin typeface="Calibri" pitchFamily="34" charset="0"/>
                          <a:ea typeface="ＭＳ Ｐゴシック" pitchFamily="34" charset="-128"/>
                        </a:rPr>
                        <a:t>pagbakuna</a:t>
                      </a:r>
                      <a:r>
                        <a:rPr kumimoji="0" lang="en-US" altLang="en-US" sz="2000" b="1" i="0" u="none" strike="noStrike" cap="none" normalizeH="0" baseline="0" dirty="0">
                          <a:ln>
                            <a:noFill/>
                          </a:ln>
                          <a:solidFill>
                            <a:srgbClr val="4A452A"/>
                          </a:solidFill>
                          <a:effectLst/>
                          <a:latin typeface="Calibri" pitchFamily="34" charset="0"/>
                          <a:ea typeface="ＭＳ Ｐゴシック" pitchFamily="34" charset="-128"/>
                        </a:rPr>
                        <a:t> ng PPSV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979649327"/>
                  </a:ext>
                </a:extLst>
              </a:tr>
            </a:tbl>
          </a:graphicData>
        </a:graphic>
      </p:graphicFrame>
      <p:sp>
        <p:nvSpPr>
          <p:cNvPr id="43024" name="TextBox 2">
            <a:extLst>
              <a:ext uri="{FF2B5EF4-FFF2-40B4-BE49-F238E27FC236}">
                <a16:creationId xmlns:a16="http://schemas.microsoft.com/office/drawing/2014/main" id="{6885032A-5AD5-438B-B667-84160ED35B32}"/>
              </a:ext>
            </a:extLst>
          </p:cNvPr>
          <p:cNvSpPr txBox="1">
            <a:spLocks noChangeArrowheads="1"/>
          </p:cNvSpPr>
          <p:nvPr/>
        </p:nvSpPr>
        <p:spPr bwMode="auto">
          <a:xfrm>
            <a:off x="1181389" y="6246310"/>
            <a:ext cx="9486320"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defTabSz="8953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8953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8953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8953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8953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8953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900" dirty="0">
                <a:latin typeface="Arial" panose="020B0604020202020204" pitchFamily="34" charset="0"/>
              </a:rPr>
              <a:t>Reference: Schedule for Adult Immunization 2017 , Philippine Society for Microbiology and Infectious Diseases (PSMID), and Philippine Foundation for Vaccination (PFV) Updated as of April 2017</a:t>
            </a:r>
          </a:p>
        </p:txBody>
      </p:sp>
      <p:pic>
        <p:nvPicPr>
          <p:cNvPr id="43025" name="Picture 3">
            <a:extLst>
              <a:ext uri="{FF2B5EF4-FFF2-40B4-BE49-F238E27FC236}">
                <a16:creationId xmlns:a16="http://schemas.microsoft.com/office/drawing/2014/main" id="{25B986CF-D940-41E6-B09C-0D7F18C21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068" y="76200"/>
            <a:ext cx="91440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a:extLst>
              <a:ext uri="{FF2B5EF4-FFF2-40B4-BE49-F238E27FC236}">
                <a16:creationId xmlns:a16="http://schemas.microsoft.com/office/drawing/2014/main" id="{620A9805-398C-4C54-B1A5-CFE41AF715B6}"/>
              </a:ext>
            </a:extLst>
          </p:cNvPr>
          <p:cNvSpPr/>
          <p:nvPr/>
        </p:nvSpPr>
        <p:spPr>
          <a:xfrm>
            <a:off x="2397513" y="76200"/>
            <a:ext cx="6456556" cy="91598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2017 Adult Immunization Guideline</a:t>
            </a:r>
          </a:p>
          <a:p>
            <a:pPr algn="ctr">
              <a:defRPr/>
            </a:pPr>
            <a:r>
              <a:rPr lang="en-US" sz="2400" b="1" dirty="0">
                <a:solidFill>
                  <a:schemeClr val="tx1"/>
                </a:solidFill>
              </a:rPr>
              <a:t>(as of June 2017)</a:t>
            </a:r>
          </a:p>
        </p:txBody>
      </p:sp>
    </p:spTree>
    <p:extLst>
      <p:ext uri="{BB962C8B-B14F-4D97-AF65-F5344CB8AC3E}">
        <p14:creationId xmlns:p14="http://schemas.microsoft.com/office/powerpoint/2010/main" val="112637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FE8C596C-EBA1-4411-8169-4258F1DE1DB4}"/>
              </a:ext>
            </a:extLst>
          </p:cNvPr>
          <p:cNvSpPr/>
          <p:nvPr/>
        </p:nvSpPr>
        <p:spPr>
          <a:xfrm>
            <a:off x="3774230" y="2048504"/>
            <a:ext cx="4908884" cy="34530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E7BF67-47E4-499F-9D21-40CF329960A0}"/>
              </a:ext>
            </a:extLst>
          </p:cNvPr>
          <p:cNvSpPr>
            <a:spLocks noGrp="1"/>
          </p:cNvSpPr>
          <p:nvPr>
            <p:ph type="title"/>
          </p:nvPr>
        </p:nvSpPr>
        <p:spPr>
          <a:xfrm>
            <a:off x="981509" y="-34875"/>
            <a:ext cx="9695564" cy="1143000"/>
          </a:xfrm>
        </p:spPr>
        <p:txBody>
          <a:bodyPr/>
          <a:lstStyle/>
          <a:p>
            <a:r>
              <a:rPr lang="en-US" b="1" dirty="0" err="1"/>
              <a:t>Ano</a:t>
            </a:r>
            <a:r>
              <a:rPr lang="en-US" b="1" dirty="0"/>
              <a:t> pa ang </a:t>
            </a:r>
            <a:r>
              <a:rPr lang="en-US" b="1" dirty="0" err="1"/>
              <a:t>ibang</a:t>
            </a:r>
            <a:r>
              <a:rPr lang="en-US" b="1" dirty="0"/>
              <a:t> </a:t>
            </a:r>
            <a:r>
              <a:rPr lang="en-US" b="1" dirty="0" err="1"/>
              <a:t>bakunang</a:t>
            </a:r>
            <a:r>
              <a:rPr lang="en-US" b="1" dirty="0"/>
              <a:t> </a:t>
            </a:r>
            <a:r>
              <a:rPr lang="en-US" b="1" dirty="0" err="1"/>
              <a:t>kailangan</a:t>
            </a:r>
            <a:r>
              <a:rPr lang="en-US" b="1" dirty="0"/>
              <a:t>?</a:t>
            </a:r>
          </a:p>
        </p:txBody>
      </p:sp>
      <p:sp>
        <p:nvSpPr>
          <p:cNvPr id="4" name="Subtitle 3">
            <a:extLst>
              <a:ext uri="{FF2B5EF4-FFF2-40B4-BE49-F238E27FC236}">
                <a16:creationId xmlns:a16="http://schemas.microsoft.com/office/drawing/2014/main" id="{EFC911CA-79D6-48DD-AC12-F4E296704D87}"/>
              </a:ext>
            </a:extLst>
          </p:cNvPr>
          <p:cNvSpPr>
            <a:spLocks noGrp="1"/>
          </p:cNvSpPr>
          <p:nvPr>
            <p:ph type="subTitle" idx="11"/>
          </p:nvPr>
        </p:nvSpPr>
        <p:spPr>
          <a:xfrm>
            <a:off x="96595" y="6108766"/>
            <a:ext cx="8085527" cy="1015663"/>
          </a:xfrm>
        </p:spPr>
        <p:txBody>
          <a:bodyPr/>
          <a:lstStyle/>
          <a:p>
            <a:pPr>
              <a:lnSpc>
                <a:spcPct val="100000"/>
              </a:lnSpc>
              <a:spcBef>
                <a:spcPts val="0"/>
              </a:spcBef>
            </a:pPr>
            <a:r>
              <a:rPr lang="en-US" dirty="0">
                <a:hlinkClick r:id="rId3"/>
              </a:rPr>
              <a:t>https://www.cdc.gov/vaccines/hcp/adults/downloads/fs-asthma-vaccines.pdf</a:t>
            </a:r>
            <a:endParaRPr lang="en-US" dirty="0"/>
          </a:p>
          <a:p>
            <a:pPr>
              <a:lnSpc>
                <a:spcPct val="100000"/>
              </a:lnSpc>
              <a:spcBef>
                <a:spcPts val="0"/>
              </a:spcBef>
            </a:pPr>
            <a:r>
              <a:rPr lang="en-US" dirty="0">
                <a:hlinkClick r:id="rId4"/>
              </a:rPr>
              <a:t>https://www.cdc.gov/vaccines/hcp/adults/downloads/fs-diabetes-vaccines.pdf</a:t>
            </a:r>
            <a:endParaRPr lang="en-US" dirty="0"/>
          </a:p>
          <a:p>
            <a:pPr>
              <a:lnSpc>
                <a:spcPct val="100000"/>
              </a:lnSpc>
              <a:spcBef>
                <a:spcPts val="0"/>
              </a:spcBef>
            </a:pPr>
            <a:r>
              <a:rPr lang="en-US" dirty="0">
                <a:hlinkClick r:id="rId5"/>
              </a:rPr>
              <a:t>https://www.cdc.gov/vaccines/hcp/adults/downloads/fs-heart-disease-vaccines.pdf</a:t>
            </a:r>
            <a:endParaRPr lang="en-US" dirty="0"/>
          </a:p>
          <a:p>
            <a:pPr>
              <a:lnSpc>
                <a:spcPct val="100000"/>
              </a:lnSpc>
              <a:spcBef>
                <a:spcPts val="0"/>
              </a:spcBef>
            </a:pPr>
            <a:r>
              <a:rPr lang="en-US" dirty="0"/>
              <a:t>Accessed Nov 30 2018</a:t>
            </a:r>
          </a:p>
          <a:p>
            <a:pPr>
              <a:lnSpc>
                <a:spcPct val="100000"/>
              </a:lnSpc>
              <a:spcBef>
                <a:spcPts val="0"/>
              </a:spcBef>
            </a:pPr>
            <a:endParaRPr lang="en-US" dirty="0"/>
          </a:p>
          <a:p>
            <a:pPr>
              <a:lnSpc>
                <a:spcPct val="100000"/>
              </a:lnSpc>
              <a:spcBef>
                <a:spcPts val="0"/>
              </a:spcBef>
            </a:pPr>
            <a:endParaRPr lang="en-US" dirty="0"/>
          </a:p>
        </p:txBody>
      </p:sp>
      <p:sp>
        <p:nvSpPr>
          <p:cNvPr id="8" name="Oval 7">
            <a:extLst>
              <a:ext uri="{FF2B5EF4-FFF2-40B4-BE49-F238E27FC236}">
                <a16:creationId xmlns:a16="http://schemas.microsoft.com/office/drawing/2014/main" id="{2543EEAA-C779-4862-AF30-587A18AE257A}"/>
              </a:ext>
            </a:extLst>
          </p:cNvPr>
          <p:cNvSpPr/>
          <p:nvPr/>
        </p:nvSpPr>
        <p:spPr>
          <a:xfrm>
            <a:off x="4980399" y="2418022"/>
            <a:ext cx="2380254" cy="15708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Diabetes</a:t>
            </a:r>
          </a:p>
        </p:txBody>
      </p:sp>
      <p:sp>
        <p:nvSpPr>
          <p:cNvPr id="9" name="Oval 8">
            <a:extLst>
              <a:ext uri="{FF2B5EF4-FFF2-40B4-BE49-F238E27FC236}">
                <a16:creationId xmlns:a16="http://schemas.microsoft.com/office/drawing/2014/main" id="{CD2449C5-9EFD-433C-8D65-5D667F0BB5FB}"/>
              </a:ext>
            </a:extLst>
          </p:cNvPr>
          <p:cNvSpPr/>
          <p:nvPr/>
        </p:nvSpPr>
        <p:spPr>
          <a:xfrm>
            <a:off x="6113367" y="3333348"/>
            <a:ext cx="2219819" cy="157085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Heart diseases</a:t>
            </a:r>
          </a:p>
        </p:txBody>
      </p:sp>
      <p:sp>
        <p:nvSpPr>
          <p:cNvPr id="10" name="Oval 9">
            <a:extLst>
              <a:ext uri="{FF2B5EF4-FFF2-40B4-BE49-F238E27FC236}">
                <a16:creationId xmlns:a16="http://schemas.microsoft.com/office/drawing/2014/main" id="{6D64C70B-7B96-47BF-9286-E20EB9506381}"/>
              </a:ext>
            </a:extLst>
          </p:cNvPr>
          <p:cNvSpPr/>
          <p:nvPr/>
        </p:nvSpPr>
        <p:spPr>
          <a:xfrm>
            <a:off x="4362783" y="3480012"/>
            <a:ext cx="2219819" cy="142419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t>Lung diseases</a:t>
            </a:r>
          </a:p>
        </p:txBody>
      </p:sp>
      <p:sp>
        <p:nvSpPr>
          <p:cNvPr id="11" name="Oval 10">
            <a:extLst>
              <a:ext uri="{FF2B5EF4-FFF2-40B4-BE49-F238E27FC236}">
                <a16:creationId xmlns:a16="http://schemas.microsoft.com/office/drawing/2014/main" id="{53869FE6-AFB7-44D3-92BB-3B03D91C75A0}"/>
              </a:ext>
            </a:extLst>
          </p:cNvPr>
          <p:cNvSpPr/>
          <p:nvPr/>
        </p:nvSpPr>
        <p:spPr>
          <a:xfrm>
            <a:off x="8074187" y="2299249"/>
            <a:ext cx="2695570" cy="1015663"/>
          </a:xfrm>
          <a:prstGeom prst="ellipse">
            <a:avLst/>
          </a:prstGeom>
          <a:solidFill>
            <a:srgbClr val="6633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t>Flu</a:t>
            </a:r>
          </a:p>
        </p:txBody>
      </p:sp>
      <p:sp>
        <p:nvSpPr>
          <p:cNvPr id="12" name="Oval 11">
            <a:extLst>
              <a:ext uri="{FF2B5EF4-FFF2-40B4-BE49-F238E27FC236}">
                <a16:creationId xmlns:a16="http://schemas.microsoft.com/office/drawing/2014/main" id="{3A74B8D7-A8F2-4552-A86E-9BD32B171076}"/>
              </a:ext>
            </a:extLst>
          </p:cNvPr>
          <p:cNvSpPr/>
          <p:nvPr/>
        </p:nvSpPr>
        <p:spPr>
          <a:xfrm>
            <a:off x="4611616" y="927025"/>
            <a:ext cx="3079702" cy="1323940"/>
          </a:xfrm>
          <a:prstGeom prst="ellipse">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bg1"/>
                </a:solidFill>
              </a:rPr>
              <a:t>Pneumococcal</a:t>
            </a:r>
          </a:p>
        </p:txBody>
      </p:sp>
      <p:sp>
        <p:nvSpPr>
          <p:cNvPr id="13" name="Oval 12">
            <a:extLst>
              <a:ext uri="{FF2B5EF4-FFF2-40B4-BE49-F238E27FC236}">
                <a16:creationId xmlns:a16="http://schemas.microsoft.com/office/drawing/2014/main" id="{1A19F9B5-1675-4B96-AEC2-61A4BDD67755}"/>
              </a:ext>
            </a:extLst>
          </p:cNvPr>
          <p:cNvSpPr/>
          <p:nvPr/>
        </p:nvSpPr>
        <p:spPr>
          <a:xfrm>
            <a:off x="1384035" y="2508690"/>
            <a:ext cx="2895606" cy="1059320"/>
          </a:xfrm>
          <a:prstGeom prst="ellipse">
            <a:avLst/>
          </a:prstGeom>
          <a:solidFill>
            <a:schemeClr val="accent6">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solidFill>
                  <a:schemeClr val="bg1"/>
                </a:solidFill>
              </a:rPr>
              <a:t>Zoster </a:t>
            </a:r>
          </a:p>
        </p:txBody>
      </p:sp>
      <p:sp>
        <p:nvSpPr>
          <p:cNvPr id="15" name="Oval 14">
            <a:extLst>
              <a:ext uri="{FF2B5EF4-FFF2-40B4-BE49-F238E27FC236}">
                <a16:creationId xmlns:a16="http://schemas.microsoft.com/office/drawing/2014/main" id="{230B8515-1E65-42E1-B719-648B2F2A52E4}"/>
              </a:ext>
            </a:extLst>
          </p:cNvPr>
          <p:cNvSpPr/>
          <p:nvPr/>
        </p:nvSpPr>
        <p:spPr>
          <a:xfrm>
            <a:off x="2580605" y="4699924"/>
            <a:ext cx="2695570" cy="1143000"/>
          </a:xfrm>
          <a:prstGeom prst="ellipse">
            <a:avLst/>
          </a:prstGeom>
          <a:solidFill>
            <a:srgbClr val="00206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t>Hep B</a:t>
            </a:r>
          </a:p>
        </p:txBody>
      </p:sp>
      <p:sp>
        <p:nvSpPr>
          <p:cNvPr id="16" name="Oval 15">
            <a:extLst>
              <a:ext uri="{FF2B5EF4-FFF2-40B4-BE49-F238E27FC236}">
                <a16:creationId xmlns:a16="http://schemas.microsoft.com/office/drawing/2014/main" id="{FF0B44E2-FC30-40D0-8A73-6156E56EA35C}"/>
              </a:ext>
            </a:extLst>
          </p:cNvPr>
          <p:cNvSpPr/>
          <p:nvPr/>
        </p:nvSpPr>
        <p:spPr>
          <a:xfrm>
            <a:off x="7335329" y="4712668"/>
            <a:ext cx="2695570" cy="1143000"/>
          </a:xfrm>
          <a:prstGeom prst="ellipse">
            <a:avLst/>
          </a:prstGeom>
          <a:solidFill>
            <a:srgbClr val="7030A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err="1"/>
              <a:t>TDaP</a:t>
            </a:r>
            <a:endParaRPr lang="en-US" sz="3200" dirty="0"/>
          </a:p>
        </p:txBody>
      </p:sp>
    </p:spTree>
    <p:extLst>
      <p:ext uri="{BB962C8B-B14F-4D97-AF65-F5344CB8AC3E}">
        <p14:creationId xmlns:p14="http://schemas.microsoft.com/office/powerpoint/2010/main" val="348993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886" y="3104759"/>
            <a:ext cx="4518095" cy="2889114"/>
          </a:xfrm>
        </p:spPr>
        <p:txBody>
          <a:bodyPr vert="horz" lIns="91440" tIns="45720" rIns="91440" bIns="45720" rtlCol="0" anchor="b">
            <a:normAutofit fontScale="90000"/>
          </a:bodyPr>
          <a:lstStyle/>
          <a:p>
            <a:pPr>
              <a:defRPr/>
            </a:pPr>
            <a:r>
              <a:rPr lang="en-US" sz="4000" b="1" dirty="0"/>
              <a:t>May </a:t>
            </a:r>
            <a:r>
              <a:rPr lang="en-US" sz="4000" b="1" dirty="0" err="1"/>
              <a:t>mga</a:t>
            </a:r>
            <a:r>
              <a:rPr lang="en-US" sz="4000" b="1" dirty="0"/>
              <a:t> </a:t>
            </a:r>
            <a:r>
              <a:rPr lang="en-US" sz="4000" b="1" dirty="0" err="1"/>
              <a:t>handang</a:t>
            </a:r>
            <a:r>
              <a:rPr lang="en-US" sz="4000" b="1" dirty="0"/>
              <a:t> </a:t>
            </a:r>
            <a:r>
              <a:rPr lang="en-US" sz="4000" b="1" dirty="0" err="1"/>
              <a:t>tumulong</a:t>
            </a:r>
            <a:r>
              <a:rPr lang="en-US" sz="4000" b="1" dirty="0"/>
              <a:t> </a:t>
            </a:r>
            <a:r>
              <a:rPr lang="en-US" sz="4000" b="1" dirty="0" err="1"/>
              <a:t>sa</a:t>
            </a:r>
            <a:r>
              <a:rPr lang="en-US" sz="4000" b="1" dirty="0"/>
              <a:t> </a:t>
            </a:r>
            <a:r>
              <a:rPr lang="en-US" sz="4000" b="1" dirty="0" err="1"/>
              <a:t>iyo</a:t>
            </a:r>
            <a:r>
              <a:rPr lang="en-US" sz="4000" b="1" dirty="0"/>
              <a:t> </a:t>
            </a:r>
            <a:r>
              <a:rPr lang="en-US" sz="4000" b="1" dirty="0" err="1"/>
              <a:t>tungkol</a:t>
            </a:r>
            <a:r>
              <a:rPr lang="en-US" sz="4000" b="1" dirty="0"/>
              <a:t> </a:t>
            </a:r>
            <a:r>
              <a:rPr lang="en-US" sz="4000" b="1" dirty="0" err="1"/>
              <a:t>sa</a:t>
            </a:r>
            <a:r>
              <a:rPr lang="en-US" sz="4000" b="1" dirty="0"/>
              <a:t> </a:t>
            </a:r>
            <a:r>
              <a:rPr lang="en-US" sz="4000" b="1" dirty="0" err="1"/>
              <a:t>bakuna</a:t>
            </a:r>
            <a:r>
              <a:rPr lang="en-US" sz="4000" b="1" dirty="0"/>
              <a:t>!</a:t>
            </a:r>
            <a:br>
              <a:rPr lang="en-US" sz="4000" b="1" dirty="0"/>
            </a:br>
            <a:br>
              <a:rPr lang="en-US" sz="4000" b="1" dirty="0"/>
            </a:br>
            <a:r>
              <a:rPr lang="en-US" sz="4000" b="1" dirty="0"/>
              <a:t>Ang </a:t>
            </a:r>
            <a:r>
              <a:rPr lang="en-US" sz="4000" b="1" dirty="0" err="1"/>
              <a:t>bakuna</a:t>
            </a:r>
            <a:r>
              <a:rPr lang="en-US" sz="4000" b="1" dirty="0"/>
              <a:t> </a:t>
            </a:r>
            <a:r>
              <a:rPr lang="en-US" sz="4000" b="1" dirty="0" err="1"/>
              <a:t>sa</a:t>
            </a:r>
            <a:r>
              <a:rPr lang="en-US" sz="4000" b="1" dirty="0"/>
              <a:t> </a:t>
            </a:r>
            <a:r>
              <a:rPr lang="en-US" sz="4000" b="1" dirty="0" err="1"/>
              <a:t>pulmonya</a:t>
            </a:r>
            <a:r>
              <a:rPr lang="en-US" sz="4000" b="1" dirty="0"/>
              <a:t> ay </a:t>
            </a:r>
            <a:r>
              <a:rPr lang="en-US" sz="4000" b="1" i="1" dirty="0" err="1">
                <a:solidFill>
                  <a:srgbClr val="FF0000"/>
                </a:solidFill>
                <a:effectLst>
                  <a:outerShdw blurRad="38100" dist="38100" dir="2700000" algn="tl">
                    <a:srgbClr val="000000">
                      <a:alpha val="43137"/>
                    </a:srgbClr>
                  </a:outerShdw>
                </a:effectLst>
              </a:rPr>
              <a:t>mahalaga</a:t>
            </a:r>
            <a:r>
              <a:rPr lang="en-US" sz="4000" b="1" dirty="0"/>
              <a:t>!</a:t>
            </a:r>
            <a:br>
              <a:rPr lang="en-US" sz="4000" b="1" dirty="0"/>
            </a:br>
            <a:br>
              <a:rPr lang="en-US" sz="4000" b="1" dirty="0"/>
            </a:br>
            <a:r>
              <a:rPr lang="en-US" sz="4000" b="1" dirty="0"/>
              <a:t>Ang </a:t>
            </a:r>
            <a:r>
              <a:rPr lang="en-US" sz="4000" b="1" dirty="0" err="1"/>
              <a:t>bakuna</a:t>
            </a:r>
            <a:r>
              <a:rPr lang="en-US" sz="4000" b="1" dirty="0"/>
              <a:t> ay </a:t>
            </a:r>
            <a:r>
              <a:rPr lang="en-US" sz="4000" b="1" i="1" dirty="0" err="1">
                <a:solidFill>
                  <a:srgbClr val="FF0000"/>
                </a:solidFill>
                <a:effectLst>
                  <a:outerShdw blurRad="38100" dist="38100" dir="2700000" algn="tl">
                    <a:srgbClr val="000000">
                      <a:alpha val="43137"/>
                    </a:srgbClr>
                  </a:outerShdw>
                </a:effectLst>
              </a:rPr>
              <a:t>ligtas</a:t>
            </a:r>
            <a:r>
              <a:rPr lang="en-US" sz="4000" b="1" dirty="0"/>
              <a: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76" r="27543" b="1"/>
          <a:stretch/>
        </p:blipFill>
        <p:spPr bwMode="auto">
          <a:xfrm>
            <a:off x="1524021"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5866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nimal, invertebrate&#10;&#10;Description generated with very high confidence">
            <a:extLst>
              <a:ext uri="{FF2B5EF4-FFF2-40B4-BE49-F238E27FC236}">
                <a16:creationId xmlns:a16="http://schemas.microsoft.com/office/drawing/2014/main" id="{0BA9C1D5-641F-4B1C-AE81-23A82F4FFEA3}"/>
              </a:ext>
            </a:extLst>
          </p:cNvPr>
          <p:cNvPicPr>
            <a:picLocks noChangeAspect="1"/>
          </p:cNvPicPr>
          <p:nvPr/>
        </p:nvPicPr>
        <p:blipFill rotWithShape="1">
          <a:blip r:embed="rId3">
            <a:alphaModFix amt="35000"/>
          </a:blip>
          <a:srcRect l="11189" r="13701"/>
          <a:stretch/>
        </p:blipFill>
        <p:spPr>
          <a:xfrm>
            <a:off x="0" y="1"/>
            <a:ext cx="12191980" cy="6857999"/>
          </a:xfrm>
          <a:prstGeom prst="rect">
            <a:avLst/>
          </a:prstGeom>
        </p:spPr>
      </p:pic>
      <p:sp>
        <p:nvSpPr>
          <p:cNvPr id="4" name="Title 3"/>
          <p:cNvSpPr>
            <a:spLocks noGrp="1"/>
          </p:cNvSpPr>
          <p:nvPr>
            <p:ph type="title"/>
          </p:nvPr>
        </p:nvSpPr>
        <p:spPr>
          <a:xfrm>
            <a:off x="3069512" y="354662"/>
            <a:ext cx="6052955" cy="4726276"/>
          </a:xfrm>
        </p:spPr>
        <p:txBody>
          <a:bodyPr vert="horz" lIns="91440" tIns="45720" rIns="91440" bIns="45720" rtlCol="0" anchor="ctr">
            <a:normAutofit/>
          </a:bodyPr>
          <a:lstStyle/>
          <a:p>
            <a:pPr algn="ctr"/>
            <a:r>
              <a:rPr lang="en-US" sz="4400" dirty="0">
                <a:ln w="22225">
                  <a:solidFill>
                    <a:srgbClr val="FFFFFF"/>
                  </a:solidFill>
                </a:ln>
                <a:solidFill>
                  <a:schemeClr val="tx1"/>
                </a:solidFill>
                <a:latin typeface="Calibri   "/>
              </a:rPr>
              <a:t>AGAPAN ang PULMONYA,</a:t>
            </a:r>
            <a:br>
              <a:rPr lang="en-US" sz="4400" dirty="0">
                <a:ln w="22225">
                  <a:solidFill>
                    <a:srgbClr val="FFFFFF"/>
                  </a:solidFill>
                </a:ln>
                <a:solidFill>
                  <a:schemeClr val="tx1"/>
                </a:solidFill>
                <a:latin typeface="Calibri   "/>
              </a:rPr>
            </a:br>
            <a:r>
              <a:rPr lang="en-US" sz="4400" dirty="0">
                <a:ln w="22225">
                  <a:solidFill>
                    <a:srgbClr val="FFFFFF"/>
                  </a:solidFill>
                </a:ln>
                <a:solidFill>
                  <a:schemeClr val="tx1"/>
                </a:solidFill>
                <a:latin typeface="Calibri   "/>
              </a:rPr>
              <a:t>MAGPABAKUNA!</a:t>
            </a:r>
            <a:br>
              <a:rPr lang="en-US" sz="4400" dirty="0">
                <a:ln w="22225">
                  <a:solidFill>
                    <a:srgbClr val="FFFFFF"/>
                  </a:solidFill>
                </a:ln>
                <a:noFill/>
              </a:rPr>
            </a:br>
            <a:endParaRPr lang="en-US" sz="4400" dirty="0">
              <a:ln w="22225">
                <a:solidFill>
                  <a:srgbClr val="FFFFFF"/>
                </a:solidFill>
              </a:ln>
              <a:noFill/>
            </a:endParaRPr>
          </a:p>
        </p:txBody>
      </p:sp>
      <p:sp>
        <p:nvSpPr>
          <p:cNvPr id="6" name="Text Placeholder 5">
            <a:extLst>
              <a:ext uri="{FF2B5EF4-FFF2-40B4-BE49-F238E27FC236}">
                <a16:creationId xmlns:a16="http://schemas.microsoft.com/office/drawing/2014/main" id="{83C72737-9B9C-493F-ADB5-3C7C17030A5A}"/>
              </a:ext>
            </a:extLst>
          </p:cNvPr>
          <p:cNvSpPr>
            <a:spLocks noGrp="1"/>
          </p:cNvSpPr>
          <p:nvPr>
            <p:ph type="body" sz="quarter" idx="10"/>
          </p:nvPr>
        </p:nvSpPr>
        <p:spPr>
          <a:xfrm>
            <a:off x="1915584" y="3983410"/>
            <a:ext cx="8153400" cy="2379290"/>
          </a:xfrm>
        </p:spPr>
        <p:txBody>
          <a:bodyPr>
            <a:normAutofit/>
          </a:bodyPr>
          <a:lstStyle/>
          <a:p>
            <a:pPr algn="ctr"/>
            <a:r>
              <a:rPr lang="en-US" sz="3600" b="1" dirty="0">
                <a:solidFill>
                  <a:srgbClr val="FF0000"/>
                </a:solidFill>
                <a:effectLst>
                  <a:outerShdw blurRad="38100" dist="38100" dir="2700000" algn="tl">
                    <a:srgbClr val="000000">
                      <a:alpha val="43137"/>
                    </a:srgbClr>
                  </a:outerShdw>
                </a:effectLst>
                <a:latin typeface="Bradley Hand ITC" panose="03070402050302030203" pitchFamily="66" charset="0"/>
              </a:rPr>
              <a:t>Salamat </a:t>
            </a:r>
            <a:r>
              <a:rPr lang="en-US" sz="3600" b="1" dirty="0" err="1">
                <a:solidFill>
                  <a:srgbClr val="FF0000"/>
                </a:solidFill>
                <a:effectLst>
                  <a:outerShdw blurRad="38100" dist="38100" dir="2700000" algn="tl">
                    <a:srgbClr val="000000">
                      <a:alpha val="43137"/>
                    </a:srgbClr>
                  </a:outerShdw>
                </a:effectLst>
                <a:latin typeface="Bradley Hand ITC" panose="03070402050302030203" pitchFamily="66" charset="0"/>
              </a:rPr>
              <a:t>sa</a:t>
            </a:r>
            <a:r>
              <a:rPr lang="en-US" sz="3600" b="1" dirty="0">
                <a:solidFill>
                  <a:srgbClr val="FF0000"/>
                </a:solidFill>
                <a:effectLst>
                  <a:outerShdw blurRad="38100" dist="38100" dir="2700000" algn="tl">
                    <a:srgbClr val="000000">
                      <a:alpha val="43137"/>
                    </a:srgbClr>
                  </a:outerShdw>
                </a:effectLst>
                <a:latin typeface="Bradley Hand ITC" panose="03070402050302030203" pitchFamily="66" charset="0"/>
              </a:rPr>
              <a:t> </a:t>
            </a:r>
            <a:r>
              <a:rPr lang="en-US" sz="3600" b="1" dirty="0" err="1">
                <a:solidFill>
                  <a:srgbClr val="FF0000"/>
                </a:solidFill>
                <a:effectLst>
                  <a:outerShdw blurRad="38100" dist="38100" dir="2700000" algn="tl">
                    <a:srgbClr val="000000">
                      <a:alpha val="43137"/>
                    </a:srgbClr>
                  </a:outerShdw>
                </a:effectLst>
                <a:latin typeface="Bradley Hand ITC" panose="03070402050302030203" pitchFamily="66" charset="0"/>
              </a:rPr>
              <a:t>pakikinig</a:t>
            </a:r>
            <a:r>
              <a:rPr lang="en-US" sz="3600" b="1" dirty="0">
                <a:solidFill>
                  <a:srgbClr val="FF0000"/>
                </a:solidFill>
                <a:effectLst>
                  <a:outerShdw blurRad="38100" dist="38100" dir="2700000" algn="tl">
                    <a:srgbClr val="000000">
                      <a:alpha val="43137"/>
                    </a:srgbClr>
                  </a:outerShdw>
                </a:effectLst>
                <a:latin typeface="Bradley Hand ITC" panose="03070402050302030203" pitchFamily="66" charset="0"/>
              </a:rPr>
              <a:t>!</a:t>
            </a:r>
          </a:p>
          <a:p>
            <a:pPr algn="ctr"/>
            <a:endParaRPr lang="en-US" sz="3600" dirty="0"/>
          </a:p>
          <a:p>
            <a:pPr algn="ctr"/>
            <a:r>
              <a:rPr lang="en-US" sz="3200" i="1" dirty="0"/>
              <a:t>May </a:t>
            </a:r>
            <a:r>
              <a:rPr lang="en-US" sz="3200" i="1" dirty="0" err="1"/>
              <a:t>katanungan</a:t>
            </a:r>
            <a:r>
              <a:rPr lang="en-US" sz="3200" i="1" dirty="0"/>
              <a:t> </a:t>
            </a:r>
            <a:r>
              <a:rPr lang="en-US" sz="3200" i="1" dirty="0" err="1"/>
              <a:t>po</a:t>
            </a:r>
            <a:r>
              <a:rPr lang="en-US" sz="3200" i="1" dirty="0"/>
              <a:t> kayo?</a:t>
            </a:r>
          </a:p>
        </p:txBody>
      </p:sp>
    </p:spTree>
    <p:extLst>
      <p:ext uri="{BB962C8B-B14F-4D97-AF65-F5344CB8AC3E}">
        <p14:creationId xmlns:p14="http://schemas.microsoft.com/office/powerpoint/2010/main" val="275224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5E72-3559-4D4B-A8C9-5BDCBAED4F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80BE6B-EF5E-4C52-92FD-253DC269CA64}"/>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7200" b="1" dirty="0">
                <a:solidFill>
                  <a:srgbClr val="FF0000"/>
                </a:solidFill>
                <a:latin typeface="Bradley Hand ITC" panose="03070402050302030203" pitchFamily="66" charset="0"/>
              </a:rPr>
              <a:t>Salamat </a:t>
            </a:r>
            <a:r>
              <a:rPr lang="en-US" sz="7200" b="1" dirty="0" err="1">
                <a:solidFill>
                  <a:srgbClr val="FF0000"/>
                </a:solidFill>
                <a:latin typeface="Bradley Hand ITC" panose="03070402050302030203" pitchFamily="66" charset="0"/>
              </a:rPr>
              <a:t>sa</a:t>
            </a:r>
            <a:r>
              <a:rPr lang="en-US" sz="7200" b="1" dirty="0">
                <a:solidFill>
                  <a:srgbClr val="FF0000"/>
                </a:solidFill>
                <a:latin typeface="Bradley Hand ITC" panose="03070402050302030203" pitchFamily="66" charset="0"/>
              </a:rPr>
              <a:t> </a:t>
            </a:r>
            <a:r>
              <a:rPr lang="en-US" sz="7200" b="1" dirty="0" err="1">
                <a:solidFill>
                  <a:srgbClr val="FF0000"/>
                </a:solidFill>
                <a:latin typeface="Bradley Hand ITC" panose="03070402050302030203" pitchFamily="66" charset="0"/>
              </a:rPr>
              <a:t>pakikinig</a:t>
            </a:r>
            <a:endParaRPr lang="en-US" sz="7200" b="1" dirty="0">
              <a:solidFill>
                <a:srgbClr val="FF0000"/>
              </a:solidFill>
              <a:latin typeface="Bradley Hand ITC" panose="03070402050302030203" pitchFamily="66" charset="0"/>
            </a:endParaRPr>
          </a:p>
          <a:p>
            <a:pPr marL="0" indent="0" algn="ctr">
              <a:buNone/>
            </a:pPr>
            <a:endParaRPr lang="en-US" sz="4800" i="1" dirty="0"/>
          </a:p>
          <a:p>
            <a:pPr marL="0" indent="0" algn="ctr">
              <a:buNone/>
            </a:pPr>
            <a:r>
              <a:rPr lang="en-US" sz="4800" i="1" dirty="0"/>
              <a:t>May </a:t>
            </a:r>
            <a:r>
              <a:rPr lang="en-US" sz="4800" i="1" dirty="0" err="1"/>
              <a:t>katanungan</a:t>
            </a:r>
            <a:r>
              <a:rPr lang="en-US" sz="4800" i="1" dirty="0"/>
              <a:t> </a:t>
            </a:r>
            <a:r>
              <a:rPr lang="en-US" sz="4800" i="1" dirty="0" err="1"/>
              <a:t>po</a:t>
            </a:r>
            <a:r>
              <a:rPr lang="en-US" sz="4800" i="1" dirty="0"/>
              <a:t> kayo?</a:t>
            </a:r>
          </a:p>
        </p:txBody>
      </p:sp>
    </p:spTree>
    <p:extLst>
      <p:ext uri="{BB962C8B-B14F-4D97-AF65-F5344CB8AC3E}">
        <p14:creationId xmlns:p14="http://schemas.microsoft.com/office/powerpoint/2010/main" val="277274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992"/>
            <a:ext cx="10515600" cy="1325563"/>
          </a:xfrm>
        </p:spPr>
        <p:txBody>
          <a:bodyPr>
            <a:normAutofit/>
          </a:bodyPr>
          <a:lstStyle/>
          <a:p>
            <a:r>
              <a:rPr lang="en-US" sz="4800" b="1" dirty="0">
                <a:solidFill>
                  <a:schemeClr val="bg1"/>
                </a:solidFill>
              </a:rPr>
              <a:t>Selected Safety Information</a:t>
            </a:r>
          </a:p>
        </p:txBody>
      </p:sp>
      <p:sp>
        <p:nvSpPr>
          <p:cNvPr id="3" name="Content Placeholder 2"/>
          <p:cNvSpPr>
            <a:spLocks noGrp="1"/>
          </p:cNvSpPr>
          <p:nvPr>
            <p:ph idx="1"/>
          </p:nvPr>
        </p:nvSpPr>
        <p:spPr>
          <a:xfrm>
            <a:off x="1070518" y="1170878"/>
            <a:ext cx="10292575" cy="5412483"/>
          </a:xfrm>
        </p:spPr>
        <p:txBody>
          <a:bodyPr>
            <a:noAutofit/>
          </a:bodyPr>
          <a:lstStyle/>
          <a:p>
            <a:pPr>
              <a:spcBef>
                <a:spcPts val="0"/>
              </a:spcBef>
            </a:pPr>
            <a:r>
              <a:rPr lang="en-US" sz="2200" dirty="0"/>
              <a:t>Do not administer PNEUMOVAX 23 to individuals with a history of a hypersensitivity reaction to any component of the vaccine.</a:t>
            </a:r>
          </a:p>
          <a:p>
            <a:pPr>
              <a:spcBef>
                <a:spcPts val="0"/>
              </a:spcBef>
            </a:pPr>
            <a:r>
              <a:rPr lang="en-US" sz="2200" dirty="0"/>
              <a:t>Defer vaccination with PNEUMOVAX 23 in persons with moderate or severe acute illness.</a:t>
            </a:r>
          </a:p>
          <a:p>
            <a:pPr>
              <a:spcBef>
                <a:spcPts val="0"/>
              </a:spcBef>
            </a:pPr>
            <a:r>
              <a:rPr lang="en-US" sz="2200" dirty="0"/>
              <a:t>Use caution and appropriate care in administering PNEUMOVAX 23 to individuals with severely compromised cardiovascular and/or pulmonary function in whom a systemic reaction would pose a significant risk.</a:t>
            </a:r>
          </a:p>
          <a:p>
            <a:pPr>
              <a:spcBef>
                <a:spcPts val="0"/>
              </a:spcBef>
            </a:pPr>
            <a:r>
              <a:rPr lang="en-US" sz="2200" dirty="0"/>
              <a:t>PNEUMOVAX 23 should be given to a pregnant woman only if clearly needed.</a:t>
            </a:r>
          </a:p>
          <a:p>
            <a:pPr>
              <a:spcBef>
                <a:spcPts val="0"/>
              </a:spcBef>
            </a:pPr>
            <a:r>
              <a:rPr lang="en-US" sz="2200" dirty="0"/>
              <a:t>Caution should be exercised when PNEUMOVAX 23 is administered to a nursing woman.</a:t>
            </a:r>
          </a:p>
          <a:p>
            <a:pPr>
              <a:spcBef>
                <a:spcPts val="0"/>
              </a:spcBef>
            </a:pPr>
            <a:r>
              <a:rPr lang="en-US" sz="2200" dirty="0"/>
              <a:t>Since elderly individuals may not tolerate medical interventions as well as younger individuals, a higher frequency and/or a greater severity of reactions in some older individuals cannot be ruled out.</a:t>
            </a:r>
          </a:p>
          <a:p>
            <a:pPr>
              <a:spcBef>
                <a:spcPts val="0"/>
              </a:spcBef>
            </a:pPr>
            <a:r>
              <a:rPr lang="en-US" sz="2200" dirty="0"/>
              <a:t>Persons who are immunocompromised, including persons receiving immunosuppressive therapy, may have a diminished immune response to PNEUMOVAX 23.</a:t>
            </a:r>
          </a:p>
        </p:txBody>
      </p:sp>
    </p:spTree>
    <p:extLst>
      <p:ext uri="{BB962C8B-B14F-4D97-AF65-F5344CB8AC3E}">
        <p14:creationId xmlns:p14="http://schemas.microsoft.com/office/powerpoint/2010/main" val="3889799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644" y="-30162"/>
            <a:ext cx="10515600" cy="1325563"/>
          </a:xfrm>
        </p:spPr>
        <p:txBody>
          <a:bodyPr>
            <a:normAutofit/>
          </a:bodyPr>
          <a:lstStyle/>
          <a:p>
            <a:r>
              <a:rPr lang="en-US" sz="4800" b="1" dirty="0">
                <a:solidFill>
                  <a:schemeClr val="bg1"/>
                </a:solidFill>
              </a:rPr>
              <a:t>Selected Safety Information</a:t>
            </a:r>
          </a:p>
        </p:txBody>
      </p:sp>
      <p:sp>
        <p:nvSpPr>
          <p:cNvPr id="3" name="Content Placeholder 2"/>
          <p:cNvSpPr>
            <a:spLocks noGrp="1"/>
          </p:cNvSpPr>
          <p:nvPr>
            <p:ph idx="1"/>
          </p:nvPr>
        </p:nvSpPr>
        <p:spPr>
          <a:xfrm>
            <a:off x="858644" y="1295401"/>
            <a:ext cx="10348332" cy="4782014"/>
          </a:xfrm>
        </p:spPr>
        <p:txBody>
          <a:bodyPr>
            <a:noAutofit/>
          </a:bodyPr>
          <a:lstStyle/>
          <a:p>
            <a:r>
              <a:rPr lang="en-US" sz="2400" dirty="0"/>
              <a:t>PNEUMOVAX 23 may not be effective in preventing pneumococcal meningitis in patients who have chronic cerebrospinal fluid (CSF) leakage resulting from congenital lesions, skull fractures, or neurosurgical procedures.</a:t>
            </a:r>
          </a:p>
          <a:p>
            <a:r>
              <a:rPr lang="en-US" sz="2400" dirty="0"/>
              <a:t>The most common adverse reactions, reported in &gt;10% of subjects vaccinated with PNEUMOVAX 23 in clinical trials, were: injection-site pain/soreness/tenderness, injection-site swelling/induration, headache, injection-site erythema, asthenia and fatigue, and myalgia.</a:t>
            </a:r>
          </a:p>
          <a:p>
            <a:r>
              <a:rPr lang="en-US" sz="2400" dirty="0"/>
              <a:t>For subjects aged 65 years or older in a clinical study, systemic adverse reactions which were determined by the investigator to be vaccine-related were higher following revaccination than following initial vaccination.</a:t>
            </a:r>
          </a:p>
          <a:p>
            <a:r>
              <a:rPr lang="en-US" sz="2400" dirty="0"/>
              <a:t>Vaccination with PNEUMOVAX 23 may not offer 100% protection from pneumococcal infection.</a:t>
            </a:r>
          </a:p>
        </p:txBody>
      </p:sp>
    </p:spTree>
    <p:extLst>
      <p:ext uri="{BB962C8B-B14F-4D97-AF65-F5344CB8AC3E}">
        <p14:creationId xmlns:p14="http://schemas.microsoft.com/office/powerpoint/2010/main" val="16829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754" y="0"/>
            <a:ext cx="8496559" cy="1143000"/>
          </a:xfrm>
        </p:spPr>
        <p:txBody>
          <a:bodyPr>
            <a:normAutofit/>
          </a:bodyPr>
          <a:lstStyle/>
          <a:p>
            <a:r>
              <a:rPr lang="en-US" sz="3600" b="1" dirty="0">
                <a:solidFill>
                  <a:schemeClr val="bg1"/>
                </a:solidFill>
                <a:latin typeface="Calibri   "/>
              </a:rPr>
              <a:t>Disclosures</a:t>
            </a:r>
            <a:endParaRPr lang="en-US" sz="3600" b="1" i="1" dirty="0">
              <a:solidFill>
                <a:schemeClr val="bg1"/>
              </a:solidFill>
              <a:latin typeface="Calibri   "/>
            </a:endParaRPr>
          </a:p>
        </p:txBody>
      </p:sp>
      <p:sp>
        <p:nvSpPr>
          <p:cNvPr id="4" name="Rectangle 3"/>
          <p:cNvSpPr/>
          <p:nvPr/>
        </p:nvSpPr>
        <p:spPr>
          <a:xfrm>
            <a:off x="1136754" y="1259175"/>
            <a:ext cx="2219763" cy="1569660"/>
          </a:xfrm>
          <a:prstGeom prst="rect">
            <a:avLst/>
          </a:prstGeom>
          <a:ln>
            <a:solidFill>
              <a:schemeClr val="tx1"/>
            </a:solidFill>
          </a:ln>
        </p:spPr>
        <p:txBody>
          <a:bodyPr wrap="square">
            <a:spAutoFit/>
          </a:bodyPr>
          <a:lstStyle/>
          <a:p>
            <a:pPr>
              <a:spcBef>
                <a:spcPct val="50000"/>
              </a:spcBef>
            </a:pPr>
            <a:r>
              <a:rPr lang="en-US" altLang="en-US" sz="2400" dirty="0"/>
              <a:t>Speaker’s Photo</a:t>
            </a:r>
          </a:p>
          <a:p>
            <a:pPr>
              <a:spcBef>
                <a:spcPct val="50000"/>
              </a:spcBef>
            </a:pPr>
            <a:endParaRPr lang="en-US" altLang="en-US" sz="2400" dirty="0"/>
          </a:p>
          <a:p>
            <a:pPr>
              <a:spcBef>
                <a:spcPct val="50000"/>
              </a:spcBef>
            </a:pPr>
            <a:endParaRPr lang="en-US" altLang="en-US" sz="2400" dirty="0"/>
          </a:p>
        </p:txBody>
      </p:sp>
      <p:sp>
        <p:nvSpPr>
          <p:cNvPr id="7" name="Rectangle 6">
            <a:extLst>
              <a:ext uri="{FF2B5EF4-FFF2-40B4-BE49-F238E27FC236}">
                <a16:creationId xmlns:a16="http://schemas.microsoft.com/office/drawing/2014/main" id="{A4E5FABE-6617-43D2-A530-C3BF5985AF2D}"/>
              </a:ext>
            </a:extLst>
          </p:cNvPr>
          <p:cNvSpPr/>
          <p:nvPr/>
        </p:nvSpPr>
        <p:spPr>
          <a:xfrm>
            <a:off x="3914077" y="1846635"/>
            <a:ext cx="6779941" cy="4339650"/>
          </a:xfrm>
          <a:prstGeom prst="rect">
            <a:avLst/>
          </a:prstGeom>
          <a:noFill/>
          <a:ln>
            <a:solidFill>
              <a:schemeClr val="tx1"/>
            </a:solidFill>
          </a:ln>
        </p:spPr>
        <p:txBody>
          <a:bodyPr wrap="square">
            <a:spAutoFit/>
          </a:bodyPr>
          <a:lstStyle/>
          <a:p>
            <a:pPr>
              <a:spcBef>
                <a:spcPct val="50000"/>
              </a:spcBef>
            </a:pPr>
            <a:r>
              <a:rPr lang="en-US" altLang="en-US" sz="2400" dirty="0"/>
              <a:t>Disclosures</a:t>
            </a:r>
          </a:p>
          <a:p>
            <a:pPr>
              <a:spcBef>
                <a:spcPct val="50000"/>
              </a:spcBef>
            </a:pPr>
            <a:endParaRPr lang="en-US" altLang="en-US" sz="2400" dirty="0"/>
          </a:p>
          <a:p>
            <a:pPr>
              <a:spcBef>
                <a:spcPct val="50000"/>
              </a:spcBef>
            </a:pPr>
            <a:endParaRPr lang="en-US" altLang="en-US" sz="2400" dirty="0"/>
          </a:p>
          <a:p>
            <a:pPr>
              <a:spcBef>
                <a:spcPct val="50000"/>
              </a:spcBef>
            </a:pPr>
            <a:endParaRPr lang="en-US" altLang="en-US" sz="2400" dirty="0"/>
          </a:p>
          <a:p>
            <a:pPr>
              <a:spcBef>
                <a:spcPct val="50000"/>
              </a:spcBef>
            </a:pPr>
            <a:endParaRPr lang="en-US" altLang="en-US" sz="2400" dirty="0"/>
          </a:p>
          <a:p>
            <a:pPr>
              <a:spcBef>
                <a:spcPct val="50000"/>
              </a:spcBef>
            </a:pPr>
            <a:endParaRPr lang="en-US" altLang="en-US" sz="2400" dirty="0"/>
          </a:p>
          <a:p>
            <a:pPr>
              <a:spcBef>
                <a:spcPct val="50000"/>
              </a:spcBef>
            </a:pPr>
            <a:endParaRPr lang="en-US" altLang="en-US" sz="2400" dirty="0"/>
          </a:p>
          <a:p>
            <a:pPr>
              <a:spcBef>
                <a:spcPct val="50000"/>
              </a:spcBef>
            </a:pPr>
            <a:endParaRPr lang="en-US" altLang="en-US" sz="2400" dirty="0"/>
          </a:p>
        </p:txBody>
      </p:sp>
      <p:sp>
        <p:nvSpPr>
          <p:cNvPr id="3" name="TextBox 2">
            <a:extLst>
              <a:ext uri="{FF2B5EF4-FFF2-40B4-BE49-F238E27FC236}">
                <a16:creationId xmlns:a16="http://schemas.microsoft.com/office/drawing/2014/main" id="{38509261-D991-495B-8E2D-9D256E868789}"/>
              </a:ext>
            </a:extLst>
          </p:cNvPr>
          <p:cNvSpPr txBox="1"/>
          <p:nvPr/>
        </p:nvSpPr>
        <p:spPr>
          <a:xfrm>
            <a:off x="3914077" y="1263985"/>
            <a:ext cx="6768790" cy="461665"/>
          </a:xfrm>
          <a:prstGeom prst="rect">
            <a:avLst/>
          </a:prstGeom>
          <a:noFill/>
          <a:ln>
            <a:solidFill>
              <a:schemeClr val="tx1"/>
            </a:solidFill>
          </a:ln>
        </p:spPr>
        <p:txBody>
          <a:bodyPr wrap="square" rtlCol="0">
            <a:spAutoFit/>
          </a:bodyPr>
          <a:lstStyle/>
          <a:p>
            <a:r>
              <a:rPr lang="en-US" sz="2400" dirty="0"/>
              <a:t>Speaker’s Name</a:t>
            </a:r>
          </a:p>
        </p:txBody>
      </p:sp>
    </p:spTree>
    <p:extLst>
      <p:ext uri="{BB962C8B-B14F-4D97-AF65-F5344CB8AC3E}">
        <p14:creationId xmlns:p14="http://schemas.microsoft.com/office/powerpoint/2010/main" val="360909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015"/>
            <a:ext cx="10515600" cy="1325563"/>
          </a:xfrm>
        </p:spPr>
        <p:txBody>
          <a:bodyPr>
            <a:normAutofit/>
          </a:bodyPr>
          <a:lstStyle/>
          <a:p>
            <a:r>
              <a:rPr lang="en-US" sz="4800" b="1" dirty="0">
                <a:solidFill>
                  <a:schemeClr val="bg1"/>
                </a:solidFill>
              </a:rPr>
              <a:t>Selected Safety Information</a:t>
            </a:r>
          </a:p>
        </p:txBody>
      </p:sp>
      <p:sp>
        <p:nvSpPr>
          <p:cNvPr id="4" name="Content Placeholder 3"/>
          <p:cNvSpPr>
            <a:spLocks noGrp="1"/>
          </p:cNvSpPr>
          <p:nvPr>
            <p:ph idx="1"/>
          </p:nvPr>
        </p:nvSpPr>
        <p:spPr>
          <a:xfrm>
            <a:off x="947854" y="1600201"/>
            <a:ext cx="10437541" cy="4525963"/>
          </a:xfrm>
        </p:spPr>
        <p:txBody>
          <a:bodyPr>
            <a:noAutofit/>
          </a:bodyPr>
          <a:lstStyle/>
          <a:p>
            <a:pPr marL="0" indent="0">
              <a:buNone/>
            </a:pPr>
            <a:r>
              <a:rPr lang="en-US" sz="2400" b="1" i="1" dirty="0"/>
              <a:t>INDICATION</a:t>
            </a:r>
          </a:p>
          <a:p>
            <a:r>
              <a:rPr lang="en-US" sz="2400" dirty="0"/>
              <a:t>PNEUMOVAX</a:t>
            </a:r>
            <a:r>
              <a:rPr lang="en-US" sz="2400" baseline="30000" dirty="0"/>
              <a:t>®</a:t>
            </a:r>
            <a:r>
              <a:rPr lang="en-US" sz="2400" dirty="0"/>
              <a:t>23 (Pneumococcal Vaccine Polyvalent) is a vaccine indicated for active immunization for the prevention of pneumococcal disease caused by the 23 serotypes contained in the vaccine (1, 2, 3, 4, 5, 6B, 7F, 8, 9N, 9V, 10A, 11A, 12F, 14, 15B, 17F, 18C, 19F, 19A, 20, 22F, 23F, and 33F).</a:t>
            </a:r>
          </a:p>
          <a:p>
            <a:r>
              <a:rPr lang="en-US" sz="2400" dirty="0"/>
              <a:t>PNEUMOVAX 23 is approved for use in persons 50 years of age or older and persons aged ≥2 years who are at increased risk for pneumococcal disease.</a:t>
            </a:r>
          </a:p>
          <a:p>
            <a:r>
              <a:rPr lang="en-US" sz="2400" dirty="0"/>
              <a:t>PNEUMOVAX 23 will not prevent disease caused by capsular types of pneumococcus other than those contained in the vaccine.</a:t>
            </a:r>
          </a:p>
          <a:p>
            <a:r>
              <a:rPr lang="en-US" sz="2400" b="1" dirty="0"/>
              <a:t>Before administering PNEUMOVAX</a:t>
            </a:r>
            <a:r>
              <a:rPr lang="en-US" sz="2400" b="1" baseline="30000" dirty="0"/>
              <a:t>®</a:t>
            </a:r>
            <a:r>
              <a:rPr lang="en-US" sz="2400" b="1" dirty="0"/>
              <a:t>23 (Pneumococcal Vaccine Polyvalent), please read the </a:t>
            </a:r>
            <a:r>
              <a:rPr lang="en-US" sz="2400" b="1" dirty="0">
                <a:hlinkClick r:id="rId3"/>
              </a:rPr>
              <a:t>Prescribing Information</a:t>
            </a:r>
            <a:r>
              <a:rPr lang="en-US" sz="2400" b="1" dirty="0"/>
              <a:t>.</a:t>
            </a:r>
            <a:endParaRPr lang="en-US" sz="2400" dirty="0"/>
          </a:p>
          <a:p>
            <a:pPr marL="0" indent="0">
              <a:buNone/>
            </a:pPr>
            <a:endParaRPr lang="en-US" sz="2000" dirty="0"/>
          </a:p>
        </p:txBody>
      </p:sp>
    </p:spTree>
    <p:extLst>
      <p:ext uri="{BB962C8B-B14F-4D97-AF65-F5344CB8AC3E}">
        <p14:creationId xmlns:p14="http://schemas.microsoft.com/office/powerpoint/2010/main" val="245369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754" y="0"/>
            <a:ext cx="8496559" cy="1143000"/>
          </a:xfrm>
        </p:spPr>
        <p:txBody>
          <a:bodyPr>
            <a:normAutofit/>
          </a:bodyPr>
          <a:lstStyle/>
          <a:p>
            <a:r>
              <a:rPr lang="en-US" sz="3600" b="1" dirty="0" err="1">
                <a:solidFill>
                  <a:schemeClr val="bg1"/>
                </a:solidFill>
                <a:latin typeface="Calibri   "/>
              </a:rPr>
              <a:t>Ano</a:t>
            </a:r>
            <a:r>
              <a:rPr lang="en-US" sz="3600" b="1" dirty="0">
                <a:solidFill>
                  <a:schemeClr val="bg1"/>
                </a:solidFill>
                <a:latin typeface="Calibri   "/>
              </a:rPr>
              <a:t> ang </a:t>
            </a:r>
            <a:r>
              <a:rPr lang="en-US" sz="3600" b="1" i="1" dirty="0">
                <a:solidFill>
                  <a:schemeClr val="bg1"/>
                </a:solidFill>
                <a:latin typeface="Calibri   "/>
              </a:rPr>
              <a:t>Streptococcus pneumoniae?</a:t>
            </a:r>
          </a:p>
        </p:txBody>
      </p:sp>
      <p:pic>
        <p:nvPicPr>
          <p:cNvPr id="4098" name="Picture 2" descr="Image result for streptococcus pneumoni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59" y="1427046"/>
            <a:ext cx="4360125" cy="379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379390" y="5616807"/>
            <a:ext cx="9147360" cy="523220"/>
          </a:xfrm>
          <a:prstGeom prst="rect">
            <a:avLst/>
          </a:prstGeom>
        </p:spPr>
        <p:txBody>
          <a:bodyPr wrap="square">
            <a:spAutoFit/>
          </a:bodyPr>
          <a:lstStyle/>
          <a:p>
            <a:pPr algn="ctr"/>
            <a:r>
              <a:rPr lang="en-US" altLang="en-US" sz="2800" dirty="0"/>
              <a:t>Gram-positive diplococci with a  polysaccharide capsule</a:t>
            </a:r>
            <a:endParaRPr lang="en-US" altLang="en-US" sz="2400" dirty="0"/>
          </a:p>
        </p:txBody>
      </p:sp>
      <p:pic>
        <p:nvPicPr>
          <p:cNvPr id="4100" name="Picture 4" descr="Image result for polysaccharide capsule streptococcus pneumonia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6" t="4273" r="2509" b="5812"/>
          <a:stretch/>
        </p:blipFill>
        <p:spPr bwMode="auto">
          <a:xfrm>
            <a:off x="5586617" y="1321420"/>
            <a:ext cx="4940133" cy="41873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12169" y="6501489"/>
            <a:ext cx="3622431" cy="276999"/>
          </a:xfrm>
          <a:prstGeom prst="rect">
            <a:avLst/>
          </a:prstGeom>
        </p:spPr>
        <p:txBody>
          <a:bodyPr wrap="square">
            <a:spAutoFit/>
          </a:bodyPr>
          <a:lstStyle/>
          <a:p>
            <a:pPr algn="ctr">
              <a:spcBef>
                <a:spcPct val="50000"/>
              </a:spcBef>
              <a:defRPr/>
            </a:pPr>
            <a:r>
              <a:rPr lang="en-US" altLang="en-US" sz="1200" dirty="0"/>
              <a:t>Lynch JP. </a:t>
            </a:r>
            <a:r>
              <a:rPr lang="en-US" altLang="en-US" sz="1200" i="1" dirty="0" err="1"/>
              <a:t>Curr</a:t>
            </a:r>
            <a:r>
              <a:rPr lang="en-US" altLang="en-US" sz="1200" i="1" dirty="0"/>
              <a:t> </a:t>
            </a:r>
            <a:r>
              <a:rPr lang="en-US" altLang="en-US" sz="1200" i="1" dirty="0" err="1"/>
              <a:t>Opin</a:t>
            </a:r>
            <a:r>
              <a:rPr lang="en-US" altLang="en-US" sz="1200" i="1" dirty="0"/>
              <a:t> </a:t>
            </a:r>
            <a:r>
              <a:rPr lang="en-US" altLang="en-US" sz="1200" i="1" dirty="0" err="1"/>
              <a:t>Pulm</a:t>
            </a:r>
            <a:r>
              <a:rPr lang="en-US" altLang="en-US" sz="1200" i="1" dirty="0"/>
              <a:t> Med</a:t>
            </a:r>
            <a:r>
              <a:rPr lang="en-US" altLang="en-US" sz="1200" dirty="0"/>
              <a:t> 2010;16(3):217-225</a:t>
            </a:r>
          </a:p>
        </p:txBody>
      </p:sp>
    </p:spTree>
    <p:extLst>
      <p:ext uri="{BB962C8B-B14F-4D97-AF65-F5344CB8AC3E}">
        <p14:creationId xmlns:p14="http://schemas.microsoft.com/office/powerpoint/2010/main" val="367277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895600" y="6291590"/>
            <a:ext cx="7622822" cy="261610"/>
          </a:xfrm>
          <a:prstGeom prst="rect">
            <a:avLst/>
          </a:prstGeom>
          <a:noFill/>
        </p:spPr>
        <p:txBody>
          <a:bodyPr wrap="square" rtlCol="0">
            <a:spAutoFit/>
          </a:bodyPr>
          <a:lstStyle/>
          <a:p>
            <a:pPr algn="r"/>
            <a:r>
              <a:rPr lang="en-US" sz="1050" i="1" dirty="0"/>
              <a:t>The Remaining Challenges of Pneumococcal Disease in Adults. European Respiratory Review. 2012; 21: 123,57-65.</a:t>
            </a:r>
          </a:p>
        </p:txBody>
      </p:sp>
      <p:sp>
        <p:nvSpPr>
          <p:cNvPr id="16" name="TextBox 15"/>
          <p:cNvSpPr txBox="1"/>
          <p:nvPr/>
        </p:nvSpPr>
        <p:spPr>
          <a:xfrm>
            <a:off x="9240060" y="5579664"/>
            <a:ext cx="4682067" cy="461665"/>
          </a:xfrm>
          <a:prstGeom prst="rect">
            <a:avLst/>
          </a:prstGeom>
          <a:noFill/>
        </p:spPr>
        <p:txBody>
          <a:bodyPr wrap="square" rtlCol="0">
            <a:spAutoFit/>
          </a:bodyPr>
          <a:lstStyle/>
          <a:p>
            <a:r>
              <a:rPr lang="en-US" sz="2400" b="1" dirty="0">
                <a:solidFill>
                  <a:schemeClr val="bg1"/>
                </a:solidFill>
              </a:rPr>
              <a:t>SEVERITY</a:t>
            </a:r>
          </a:p>
        </p:txBody>
      </p:sp>
      <p:sp>
        <p:nvSpPr>
          <p:cNvPr id="18" name="Rectangle 17"/>
          <p:cNvSpPr/>
          <p:nvPr/>
        </p:nvSpPr>
        <p:spPr>
          <a:xfrm>
            <a:off x="1676401" y="6427113"/>
            <a:ext cx="8850489" cy="400110"/>
          </a:xfrm>
          <a:prstGeom prst="rect">
            <a:avLst/>
          </a:prstGeom>
        </p:spPr>
        <p:txBody>
          <a:bodyPr wrap="square">
            <a:spAutoFit/>
          </a:bodyPr>
          <a:lstStyle/>
          <a:p>
            <a:pPr algn="r"/>
            <a:r>
              <a:rPr lang="en-US" sz="1000" i="1" dirty="0" err="1">
                <a:solidFill>
                  <a:prstClr val="black"/>
                </a:solidFill>
              </a:rPr>
              <a:t>Cilloniz</a:t>
            </a:r>
            <a:r>
              <a:rPr lang="en-US" sz="1000" i="1" dirty="0">
                <a:solidFill>
                  <a:prstClr val="black"/>
                </a:solidFill>
              </a:rPr>
              <a:t> C, Torres A. Pneumococcal disease: Epidemiology and new vaccines. Community </a:t>
            </a:r>
            <a:r>
              <a:rPr lang="en-US" sz="1000" i="1" dirty="0" err="1">
                <a:solidFill>
                  <a:prstClr val="black"/>
                </a:solidFill>
              </a:rPr>
              <a:t>Acquir</a:t>
            </a:r>
            <a:r>
              <a:rPr lang="en-US" sz="1000" i="1" dirty="0">
                <a:solidFill>
                  <a:prstClr val="black"/>
                </a:solidFill>
              </a:rPr>
              <a:t> Infect [serial online] 2014 [cited 2016 Jul 8];1:35-43. Available from: </a:t>
            </a:r>
            <a:r>
              <a:rPr lang="en-US" sz="1000" i="1" dirty="0">
                <a:solidFill>
                  <a:prstClr val="black"/>
                </a:solidFill>
                <a:hlinkClick r:id="rId3"/>
              </a:rPr>
              <a:t>http://www.caijournal.com/text.asp?2014/1/2/35/147647</a:t>
            </a:r>
            <a:endParaRPr lang="en-US" sz="1000" i="1" dirty="0">
              <a:solidFill>
                <a:prstClr val="black"/>
              </a:solidFill>
            </a:endParaRPr>
          </a:p>
        </p:txBody>
      </p:sp>
      <p:sp>
        <p:nvSpPr>
          <p:cNvPr id="6" name="TextBox 5">
            <a:extLst>
              <a:ext uri="{FF2B5EF4-FFF2-40B4-BE49-F238E27FC236}">
                <a16:creationId xmlns:a16="http://schemas.microsoft.com/office/drawing/2014/main" id="{A34B6552-D583-47B1-9954-7832F60BBF0C}"/>
              </a:ext>
            </a:extLst>
          </p:cNvPr>
          <p:cNvSpPr txBox="1"/>
          <p:nvPr/>
        </p:nvSpPr>
        <p:spPr>
          <a:xfrm>
            <a:off x="892098" y="-44928"/>
            <a:ext cx="9824225" cy="1200329"/>
          </a:xfrm>
          <a:prstGeom prst="rect">
            <a:avLst/>
          </a:prstGeom>
          <a:noFill/>
        </p:spPr>
        <p:txBody>
          <a:bodyPr wrap="square" rtlCol="0">
            <a:spAutoFit/>
          </a:bodyPr>
          <a:lstStyle/>
          <a:p>
            <a:r>
              <a:rPr lang="en-US" sz="3600" b="1" dirty="0" err="1">
                <a:solidFill>
                  <a:schemeClr val="bg1"/>
                </a:solidFill>
              </a:rPr>
              <a:t>Ano</a:t>
            </a:r>
            <a:r>
              <a:rPr lang="en-US" sz="3600" b="1" dirty="0">
                <a:solidFill>
                  <a:schemeClr val="bg1"/>
                </a:solidFill>
              </a:rPr>
              <a:t> ang </a:t>
            </a:r>
            <a:r>
              <a:rPr lang="en-US" sz="3600" b="1" dirty="0" err="1">
                <a:solidFill>
                  <a:schemeClr val="bg1"/>
                </a:solidFill>
              </a:rPr>
              <a:t>pinaka</a:t>
            </a:r>
            <a:r>
              <a:rPr lang="en-US" sz="3600" b="1" dirty="0">
                <a:solidFill>
                  <a:schemeClr val="bg1"/>
                </a:solidFill>
              </a:rPr>
              <a:t> </a:t>
            </a:r>
            <a:r>
              <a:rPr lang="en-US" sz="3600" b="1" dirty="0" err="1">
                <a:solidFill>
                  <a:schemeClr val="bg1"/>
                </a:solidFill>
              </a:rPr>
              <a:t>pangkaraniwang</a:t>
            </a:r>
            <a:r>
              <a:rPr lang="en-US" sz="3600" b="1" dirty="0">
                <a:solidFill>
                  <a:schemeClr val="bg1"/>
                </a:solidFill>
              </a:rPr>
              <a:t> </a:t>
            </a:r>
            <a:r>
              <a:rPr lang="en-US" sz="3600" b="1" dirty="0" err="1">
                <a:solidFill>
                  <a:schemeClr val="bg1"/>
                </a:solidFill>
              </a:rPr>
              <a:t>sakit</a:t>
            </a:r>
            <a:r>
              <a:rPr lang="en-US" sz="3600" b="1" dirty="0">
                <a:solidFill>
                  <a:schemeClr val="bg1"/>
                </a:solidFill>
              </a:rPr>
              <a:t> </a:t>
            </a:r>
            <a:r>
              <a:rPr lang="en-US" sz="3600" b="1" dirty="0" err="1">
                <a:solidFill>
                  <a:schemeClr val="bg1"/>
                </a:solidFill>
              </a:rPr>
              <a:t>na</a:t>
            </a:r>
            <a:r>
              <a:rPr lang="en-US" sz="3600" b="1" dirty="0">
                <a:solidFill>
                  <a:schemeClr val="bg1"/>
                </a:solidFill>
              </a:rPr>
              <a:t> </a:t>
            </a:r>
            <a:r>
              <a:rPr lang="en-US" sz="3600" b="1" dirty="0" err="1">
                <a:solidFill>
                  <a:schemeClr val="bg1"/>
                </a:solidFill>
              </a:rPr>
              <a:t>dulot</a:t>
            </a:r>
            <a:r>
              <a:rPr lang="en-US" sz="3600" b="1" dirty="0">
                <a:solidFill>
                  <a:schemeClr val="bg1"/>
                </a:solidFill>
              </a:rPr>
              <a:t> ng </a:t>
            </a:r>
            <a:r>
              <a:rPr lang="en-US" sz="3600" b="1" i="1" dirty="0">
                <a:solidFill>
                  <a:schemeClr val="bg1"/>
                </a:solidFill>
              </a:rPr>
              <a:t>S. pneumoniae?</a:t>
            </a:r>
          </a:p>
        </p:txBody>
      </p:sp>
      <p:pic>
        <p:nvPicPr>
          <p:cNvPr id="8" name="Picture 7">
            <a:extLst>
              <a:ext uri="{FF2B5EF4-FFF2-40B4-BE49-F238E27FC236}">
                <a16:creationId xmlns:a16="http://schemas.microsoft.com/office/drawing/2014/main" id="{4D529BC9-924E-487D-A9D8-2F6D7EFAA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203" y="1658913"/>
            <a:ext cx="4356923" cy="3697726"/>
          </a:xfrm>
          <a:prstGeom prst="rect">
            <a:avLst/>
          </a:prstGeom>
        </p:spPr>
      </p:pic>
      <p:sp>
        <p:nvSpPr>
          <p:cNvPr id="9" name="TextBox 8">
            <a:extLst>
              <a:ext uri="{FF2B5EF4-FFF2-40B4-BE49-F238E27FC236}">
                <a16:creationId xmlns:a16="http://schemas.microsoft.com/office/drawing/2014/main" id="{CB3D3DDC-3C12-4757-9641-C9344309C116}"/>
              </a:ext>
            </a:extLst>
          </p:cNvPr>
          <p:cNvSpPr txBox="1"/>
          <p:nvPr/>
        </p:nvSpPr>
        <p:spPr>
          <a:xfrm>
            <a:off x="6096000" y="2541004"/>
            <a:ext cx="3298902" cy="769441"/>
          </a:xfrm>
          <a:prstGeom prst="rect">
            <a:avLst/>
          </a:prstGeom>
          <a:noFill/>
        </p:spPr>
        <p:txBody>
          <a:bodyPr wrap="square" rtlCol="0">
            <a:spAutoFit/>
          </a:bodyPr>
          <a:lstStyle/>
          <a:p>
            <a:r>
              <a:rPr lang="en-US" sz="4400" i="1" dirty="0" err="1"/>
              <a:t>Pulmonya</a:t>
            </a:r>
            <a:endParaRPr lang="en-US" sz="4400" i="1" dirty="0"/>
          </a:p>
        </p:txBody>
      </p:sp>
      <p:sp>
        <p:nvSpPr>
          <p:cNvPr id="11" name="TextBox 10">
            <a:extLst>
              <a:ext uri="{FF2B5EF4-FFF2-40B4-BE49-F238E27FC236}">
                <a16:creationId xmlns:a16="http://schemas.microsoft.com/office/drawing/2014/main" id="{51C8D3DA-8471-45A8-9CC7-1D22A6058B9E}"/>
              </a:ext>
            </a:extLst>
          </p:cNvPr>
          <p:cNvSpPr txBox="1"/>
          <p:nvPr/>
        </p:nvSpPr>
        <p:spPr>
          <a:xfrm>
            <a:off x="6095999" y="1896563"/>
            <a:ext cx="4422423" cy="707886"/>
          </a:xfrm>
          <a:prstGeom prst="rect">
            <a:avLst/>
          </a:prstGeom>
          <a:noFill/>
        </p:spPr>
        <p:txBody>
          <a:bodyPr wrap="square" rtlCol="0">
            <a:spAutoFit/>
          </a:bodyPr>
          <a:lstStyle/>
          <a:p>
            <a:r>
              <a:rPr lang="en-US" sz="2000" dirty="0"/>
              <a:t>Sinusitis</a:t>
            </a:r>
          </a:p>
          <a:p>
            <a:r>
              <a:rPr lang="en-US" sz="2000" dirty="0"/>
              <a:t>Acute Otitis Media  (</a:t>
            </a:r>
            <a:r>
              <a:rPr lang="en-US" sz="2000" dirty="0" err="1"/>
              <a:t>impeksyon</a:t>
            </a:r>
            <a:r>
              <a:rPr lang="en-US" sz="2000" dirty="0"/>
              <a:t> </a:t>
            </a:r>
            <a:r>
              <a:rPr lang="en-US" sz="2000" dirty="0" err="1"/>
              <a:t>sa</a:t>
            </a:r>
            <a:r>
              <a:rPr lang="en-US" sz="2000" dirty="0"/>
              <a:t> </a:t>
            </a:r>
            <a:r>
              <a:rPr lang="en-US" sz="2000" dirty="0" err="1"/>
              <a:t>tenga</a:t>
            </a:r>
            <a:r>
              <a:rPr lang="en-US" sz="2000" dirty="0"/>
              <a:t>)</a:t>
            </a:r>
            <a:endParaRPr lang="en-US" dirty="0"/>
          </a:p>
        </p:txBody>
      </p:sp>
      <p:sp>
        <p:nvSpPr>
          <p:cNvPr id="19" name="TextBox 18">
            <a:extLst>
              <a:ext uri="{FF2B5EF4-FFF2-40B4-BE49-F238E27FC236}">
                <a16:creationId xmlns:a16="http://schemas.microsoft.com/office/drawing/2014/main" id="{1BFC76F2-7B1B-4A52-9A59-CC7BDE472BED}"/>
              </a:ext>
            </a:extLst>
          </p:cNvPr>
          <p:cNvSpPr txBox="1"/>
          <p:nvPr/>
        </p:nvSpPr>
        <p:spPr>
          <a:xfrm>
            <a:off x="6095999" y="3414948"/>
            <a:ext cx="4430891" cy="707886"/>
          </a:xfrm>
          <a:prstGeom prst="rect">
            <a:avLst/>
          </a:prstGeom>
          <a:noFill/>
        </p:spPr>
        <p:txBody>
          <a:bodyPr wrap="square" rtlCol="0">
            <a:spAutoFit/>
          </a:bodyPr>
          <a:lstStyle/>
          <a:p>
            <a:r>
              <a:rPr lang="en-US" sz="2000" dirty="0"/>
              <a:t>Bacteremia – </a:t>
            </a:r>
            <a:r>
              <a:rPr lang="en-US" sz="2000" dirty="0" err="1"/>
              <a:t>impeksyon</a:t>
            </a:r>
            <a:r>
              <a:rPr lang="en-US" sz="2000" dirty="0"/>
              <a:t> </a:t>
            </a:r>
            <a:r>
              <a:rPr lang="en-US" sz="2000" dirty="0" err="1"/>
              <a:t>sa</a:t>
            </a:r>
            <a:r>
              <a:rPr lang="en-US" sz="2000" dirty="0"/>
              <a:t> </a:t>
            </a:r>
            <a:r>
              <a:rPr lang="en-US" sz="2000" dirty="0" err="1"/>
              <a:t>dugo</a:t>
            </a:r>
            <a:endParaRPr lang="en-US" sz="2000" dirty="0"/>
          </a:p>
          <a:p>
            <a:r>
              <a:rPr lang="en-US" sz="2000" dirty="0"/>
              <a:t>Meningitis – </a:t>
            </a:r>
            <a:r>
              <a:rPr lang="en-US" sz="2000" dirty="0" err="1"/>
              <a:t>impeksyon</a:t>
            </a:r>
            <a:r>
              <a:rPr lang="en-US" sz="2000" dirty="0"/>
              <a:t> </a:t>
            </a:r>
            <a:r>
              <a:rPr lang="en-US" sz="2000" dirty="0" err="1"/>
              <a:t>sa</a:t>
            </a:r>
            <a:r>
              <a:rPr lang="en-US" sz="2000" dirty="0"/>
              <a:t> lining ng </a:t>
            </a:r>
            <a:r>
              <a:rPr lang="en-US" sz="2000" dirty="0" err="1"/>
              <a:t>utak</a:t>
            </a:r>
            <a:endParaRPr lang="en-US" dirty="0"/>
          </a:p>
        </p:txBody>
      </p:sp>
      <p:sp>
        <p:nvSpPr>
          <p:cNvPr id="12" name="Oval 11">
            <a:extLst>
              <a:ext uri="{FF2B5EF4-FFF2-40B4-BE49-F238E27FC236}">
                <a16:creationId xmlns:a16="http://schemas.microsoft.com/office/drawing/2014/main" id="{98018AA6-7F6A-4F86-B276-E2F16299092B}"/>
              </a:ext>
            </a:extLst>
          </p:cNvPr>
          <p:cNvSpPr/>
          <p:nvPr/>
        </p:nvSpPr>
        <p:spPr>
          <a:xfrm>
            <a:off x="5954751" y="2553340"/>
            <a:ext cx="2885479" cy="814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969" y="-45334"/>
            <a:ext cx="8229600" cy="1143000"/>
          </a:xfrm>
        </p:spPr>
        <p:txBody>
          <a:bodyPr>
            <a:normAutofit/>
          </a:bodyPr>
          <a:lstStyle/>
          <a:p>
            <a:r>
              <a:rPr lang="en-US" sz="3600" b="1" dirty="0" err="1">
                <a:solidFill>
                  <a:schemeClr val="bg1"/>
                </a:solidFill>
                <a:latin typeface="Calibri   "/>
              </a:rPr>
              <a:t>Paano</a:t>
            </a:r>
            <a:r>
              <a:rPr lang="en-US" sz="3600" b="1" dirty="0">
                <a:solidFill>
                  <a:schemeClr val="bg1"/>
                </a:solidFill>
                <a:latin typeface="Calibri   "/>
              </a:rPr>
              <a:t> </a:t>
            </a:r>
            <a:r>
              <a:rPr lang="en-US" sz="3600" b="1" dirty="0" err="1">
                <a:solidFill>
                  <a:schemeClr val="bg1"/>
                </a:solidFill>
                <a:latin typeface="Calibri   "/>
              </a:rPr>
              <a:t>nagkakaroon</a:t>
            </a:r>
            <a:r>
              <a:rPr lang="en-US" sz="3600" b="1" dirty="0">
                <a:solidFill>
                  <a:schemeClr val="bg1"/>
                </a:solidFill>
                <a:latin typeface="Calibri   "/>
              </a:rPr>
              <a:t> ng </a:t>
            </a:r>
            <a:r>
              <a:rPr lang="en-US" sz="3600" b="1" dirty="0" err="1">
                <a:solidFill>
                  <a:schemeClr val="bg1"/>
                </a:solidFill>
                <a:latin typeface="Calibri   "/>
              </a:rPr>
              <a:t>Pulmonya</a:t>
            </a:r>
            <a:r>
              <a:rPr lang="en-US" sz="3600" b="1" dirty="0">
                <a:solidFill>
                  <a:schemeClr val="bg1"/>
                </a:solidFill>
                <a:latin typeface="Calibri   "/>
              </a:rPr>
              <a:t>?</a:t>
            </a:r>
          </a:p>
        </p:txBody>
      </p:sp>
      <p:sp>
        <p:nvSpPr>
          <p:cNvPr id="18" name="Rectangle 17"/>
          <p:cNvSpPr/>
          <p:nvPr/>
        </p:nvSpPr>
        <p:spPr>
          <a:xfrm>
            <a:off x="723913" y="6291154"/>
            <a:ext cx="9591899" cy="400110"/>
          </a:xfrm>
          <a:prstGeom prst="rect">
            <a:avLst/>
          </a:prstGeom>
        </p:spPr>
        <p:txBody>
          <a:bodyPr wrap="square">
            <a:spAutoFit/>
          </a:bodyPr>
          <a:lstStyle/>
          <a:p>
            <a:r>
              <a:rPr lang="en-US" sz="1000" i="1" dirty="0" err="1">
                <a:solidFill>
                  <a:prstClr val="black"/>
                </a:solidFill>
              </a:rPr>
              <a:t>Cilloniz</a:t>
            </a:r>
            <a:r>
              <a:rPr lang="en-US" sz="1000" i="1" dirty="0">
                <a:solidFill>
                  <a:prstClr val="black"/>
                </a:solidFill>
              </a:rPr>
              <a:t> C, Torres A. Pneumococcal disease: Epidemiology and new vaccines. Community </a:t>
            </a:r>
            <a:r>
              <a:rPr lang="en-US" sz="1000" i="1" dirty="0" err="1">
                <a:solidFill>
                  <a:prstClr val="black"/>
                </a:solidFill>
              </a:rPr>
              <a:t>Acquir</a:t>
            </a:r>
            <a:r>
              <a:rPr lang="en-US" sz="1000" i="1" dirty="0">
                <a:solidFill>
                  <a:prstClr val="black"/>
                </a:solidFill>
              </a:rPr>
              <a:t> Infect [serial online] 2014 [cited 2016 Jul 8];1:35-43. </a:t>
            </a:r>
          </a:p>
          <a:p>
            <a:r>
              <a:rPr lang="en-US" sz="1000" i="1" dirty="0">
                <a:solidFill>
                  <a:prstClr val="black"/>
                </a:solidFill>
              </a:rPr>
              <a:t>Available from: </a:t>
            </a:r>
            <a:r>
              <a:rPr lang="en-US" sz="1000" i="1" dirty="0">
                <a:solidFill>
                  <a:prstClr val="black"/>
                </a:solidFill>
                <a:hlinkClick r:id="rId3"/>
              </a:rPr>
              <a:t>http://www.caijournal.com/text.asp?2014/1/2/35/147647</a:t>
            </a:r>
            <a:endParaRPr lang="en-US" sz="1000" i="1" dirty="0">
              <a:solidFill>
                <a:prstClr val="black"/>
              </a:solidFill>
            </a:endParaRPr>
          </a:p>
        </p:txBody>
      </p:sp>
      <p:pic>
        <p:nvPicPr>
          <p:cNvPr id="14" name="Picture 13">
            <a:extLst>
              <a:ext uri="{FF2B5EF4-FFF2-40B4-BE49-F238E27FC236}">
                <a16:creationId xmlns:a16="http://schemas.microsoft.com/office/drawing/2014/main" id="{0C462FE7-9421-40C9-9DE4-39EFBADCA8E2}"/>
              </a:ext>
            </a:extLst>
          </p:cNvPr>
          <p:cNvPicPr>
            <a:picLocks noChangeAspect="1"/>
          </p:cNvPicPr>
          <p:nvPr/>
        </p:nvPicPr>
        <p:blipFill>
          <a:blip r:embed="rId4"/>
          <a:stretch>
            <a:fillRect/>
          </a:stretch>
        </p:blipFill>
        <p:spPr>
          <a:xfrm>
            <a:off x="7147933" y="1323908"/>
            <a:ext cx="4421455" cy="4941053"/>
          </a:xfrm>
          <a:prstGeom prst="rect">
            <a:avLst/>
          </a:prstGeom>
          <a:ln>
            <a:solidFill>
              <a:srgbClr val="002060"/>
            </a:solidFill>
          </a:ln>
        </p:spPr>
      </p:pic>
      <p:pic>
        <p:nvPicPr>
          <p:cNvPr id="5" name="Picture 4">
            <a:extLst>
              <a:ext uri="{FF2B5EF4-FFF2-40B4-BE49-F238E27FC236}">
                <a16:creationId xmlns:a16="http://schemas.microsoft.com/office/drawing/2014/main" id="{4FD96B67-5FA6-4BAC-AC8E-2F0D25FC3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944" y="1271829"/>
            <a:ext cx="2852848" cy="1791286"/>
          </a:xfrm>
          <a:prstGeom prst="rect">
            <a:avLst/>
          </a:prstGeom>
        </p:spPr>
      </p:pic>
      <p:sp>
        <p:nvSpPr>
          <p:cNvPr id="6" name="Arrow: Right 5">
            <a:extLst>
              <a:ext uri="{FF2B5EF4-FFF2-40B4-BE49-F238E27FC236}">
                <a16:creationId xmlns:a16="http://schemas.microsoft.com/office/drawing/2014/main" id="{AC5315B6-7CC5-4401-A2E4-32475B7EEBFD}"/>
              </a:ext>
            </a:extLst>
          </p:cNvPr>
          <p:cNvSpPr/>
          <p:nvPr/>
        </p:nvSpPr>
        <p:spPr>
          <a:xfrm>
            <a:off x="4934413" y="4055321"/>
            <a:ext cx="2007219" cy="983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8883A3-BBC9-4CAE-9CBA-8ECD858BF30E}"/>
              </a:ext>
            </a:extLst>
          </p:cNvPr>
          <p:cNvSpPr/>
          <p:nvPr/>
        </p:nvSpPr>
        <p:spPr>
          <a:xfrm>
            <a:off x="8094399" y="5038511"/>
            <a:ext cx="914400" cy="6882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1B2DFC-4196-41C2-84B7-B2940D23F4FE}"/>
              </a:ext>
            </a:extLst>
          </p:cNvPr>
          <p:cNvSpPr txBox="1"/>
          <p:nvPr/>
        </p:nvSpPr>
        <p:spPr>
          <a:xfrm>
            <a:off x="716468" y="3070398"/>
            <a:ext cx="3581392" cy="369332"/>
          </a:xfrm>
          <a:prstGeom prst="rect">
            <a:avLst/>
          </a:prstGeom>
          <a:solidFill>
            <a:schemeClr val="accent6">
              <a:lumMod val="60000"/>
              <a:lumOff val="40000"/>
            </a:schemeClr>
          </a:solidFill>
        </p:spPr>
        <p:txBody>
          <a:bodyPr wrap="square" rtlCol="0">
            <a:spAutoFit/>
          </a:bodyPr>
          <a:lstStyle/>
          <a:p>
            <a:pPr algn="ctr"/>
            <a:r>
              <a:rPr lang="en-US" b="1" dirty="0"/>
              <a:t>Infected aerosol (</a:t>
            </a:r>
            <a:r>
              <a:rPr lang="en-US" b="1" dirty="0" err="1"/>
              <a:t>ubo</a:t>
            </a:r>
            <a:r>
              <a:rPr lang="en-US" b="1" dirty="0"/>
              <a:t>, </a:t>
            </a:r>
            <a:r>
              <a:rPr lang="en-US" b="1" dirty="0" err="1"/>
              <a:t>hatsing</a:t>
            </a:r>
            <a:r>
              <a:rPr lang="en-US" b="1" dirty="0"/>
              <a:t>)</a:t>
            </a:r>
          </a:p>
        </p:txBody>
      </p:sp>
      <p:sp>
        <p:nvSpPr>
          <p:cNvPr id="15" name="TextBox 14">
            <a:extLst>
              <a:ext uri="{FF2B5EF4-FFF2-40B4-BE49-F238E27FC236}">
                <a16:creationId xmlns:a16="http://schemas.microsoft.com/office/drawing/2014/main" id="{09F02F80-777B-44CC-8DAD-4593E0A81C3A}"/>
              </a:ext>
            </a:extLst>
          </p:cNvPr>
          <p:cNvSpPr txBox="1"/>
          <p:nvPr/>
        </p:nvSpPr>
        <p:spPr>
          <a:xfrm>
            <a:off x="723913" y="5586171"/>
            <a:ext cx="3581392" cy="369332"/>
          </a:xfrm>
          <a:prstGeom prst="rect">
            <a:avLst/>
          </a:prstGeom>
          <a:solidFill>
            <a:schemeClr val="accent6">
              <a:lumMod val="60000"/>
              <a:lumOff val="40000"/>
            </a:schemeClr>
          </a:solidFill>
        </p:spPr>
        <p:txBody>
          <a:bodyPr wrap="square" rtlCol="0">
            <a:spAutoFit/>
          </a:bodyPr>
          <a:lstStyle/>
          <a:p>
            <a:pPr algn="ctr"/>
            <a:r>
              <a:rPr lang="en-US" b="1" dirty="0"/>
              <a:t>Nasopharyngeal Carriers</a:t>
            </a:r>
          </a:p>
        </p:txBody>
      </p:sp>
      <p:sp>
        <p:nvSpPr>
          <p:cNvPr id="16" name="Arrow: Right 15">
            <a:extLst>
              <a:ext uri="{FF2B5EF4-FFF2-40B4-BE49-F238E27FC236}">
                <a16:creationId xmlns:a16="http://schemas.microsoft.com/office/drawing/2014/main" id="{A4C9D2DD-8F85-4393-B2DA-93CBBF38DCA3}"/>
              </a:ext>
            </a:extLst>
          </p:cNvPr>
          <p:cNvSpPr/>
          <p:nvPr/>
        </p:nvSpPr>
        <p:spPr>
          <a:xfrm>
            <a:off x="4948353" y="1819489"/>
            <a:ext cx="2007219" cy="983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62A0B34-D10A-483E-B8E0-A9732055D123}"/>
              </a:ext>
            </a:extLst>
          </p:cNvPr>
          <p:cNvPicPr>
            <a:picLocks noChangeAspect="1"/>
          </p:cNvPicPr>
          <p:nvPr/>
        </p:nvPicPr>
        <p:blipFill>
          <a:blip r:embed="rId6"/>
          <a:stretch>
            <a:fillRect/>
          </a:stretch>
        </p:blipFill>
        <p:spPr>
          <a:xfrm>
            <a:off x="460918" y="3671646"/>
            <a:ext cx="2007219" cy="1914525"/>
          </a:xfrm>
          <a:prstGeom prst="rect">
            <a:avLst/>
          </a:prstGeom>
        </p:spPr>
      </p:pic>
      <p:pic>
        <p:nvPicPr>
          <p:cNvPr id="13" name="Picture 12">
            <a:extLst>
              <a:ext uri="{FF2B5EF4-FFF2-40B4-BE49-F238E27FC236}">
                <a16:creationId xmlns:a16="http://schemas.microsoft.com/office/drawing/2014/main" id="{1FEFFDB0-50A7-4022-AB58-A5B3BCE173DD}"/>
              </a:ext>
            </a:extLst>
          </p:cNvPr>
          <p:cNvPicPr>
            <a:picLocks noChangeAspect="1"/>
          </p:cNvPicPr>
          <p:nvPr/>
        </p:nvPicPr>
        <p:blipFill>
          <a:blip r:embed="rId7"/>
          <a:stretch>
            <a:fillRect/>
          </a:stretch>
        </p:blipFill>
        <p:spPr>
          <a:xfrm>
            <a:off x="2424935" y="3794435"/>
            <a:ext cx="2190750" cy="1752600"/>
          </a:xfrm>
          <a:prstGeom prst="rect">
            <a:avLst/>
          </a:prstGeom>
        </p:spPr>
      </p:pic>
      <p:sp>
        <p:nvSpPr>
          <p:cNvPr id="10" name="TextBox 9">
            <a:extLst>
              <a:ext uri="{FF2B5EF4-FFF2-40B4-BE49-F238E27FC236}">
                <a16:creationId xmlns:a16="http://schemas.microsoft.com/office/drawing/2014/main" id="{3B83085D-2A8A-4DA1-86E5-178FA56CB3B9}"/>
              </a:ext>
            </a:extLst>
          </p:cNvPr>
          <p:cNvSpPr txBox="1"/>
          <p:nvPr/>
        </p:nvSpPr>
        <p:spPr>
          <a:xfrm>
            <a:off x="2080179" y="3440813"/>
            <a:ext cx="674640" cy="461665"/>
          </a:xfrm>
          <a:prstGeom prst="rect">
            <a:avLst/>
          </a:prstGeom>
          <a:noFill/>
        </p:spPr>
        <p:txBody>
          <a:bodyPr wrap="square" rtlCol="0">
            <a:spAutoFit/>
          </a:bodyPr>
          <a:lstStyle/>
          <a:p>
            <a:r>
              <a:rPr lang="en-US" sz="2400" b="1" dirty="0"/>
              <a:t>OR</a:t>
            </a:r>
          </a:p>
        </p:txBody>
      </p:sp>
    </p:spTree>
    <p:extLst>
      <p:ext uri="{BB962C8B-B14F-4D97-AF65-F5344CB8AC3E}">
        <p14:creationId xmlns:p14="http://schemas.microsoft.com/office/powerpoint/2010/main" val="105142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A3AB3A-0B79-4C13-BE9B-CCCCF203D4E7}"/>
              </a:ext>
            </a:extLst>
          </p:cNvPr>
          <p:cNvSpPr txBox="1"/>
          <p:nvPr/>
        </p:nvSpPr>
        <p:spPr>
          <a:xfrm>
            <a:off x="571384" y="5886792"/>
            <a:ext cx="9333570" cy="400110"/>
          </a:xfrm>
          <a:prstGeom prst="rect">
            <a:avLst/>
          </a:prstGeom>
          <a:noFill/>
        </p:spPr>
        <p:txBody>
          <a:bodyPr wrap="square" rtlCol="0">
            <a:spAutoFit/>
          </a:bodyPr>
          <a:lstStyle/>
          <a:p>
            <a:r>
              <a:rPr lang="en-US" sz="1000" dirty="0"/>
              <a:t>1Economic Burden of Community-Acquired Pneumonia Among Adults In The Philippines Its Clinical and Policy Implications in the Case, Rate Payments of The Philippine Health Insurance Corporation, </a:t>
            </a:r>
            <a:r>
              <a:rPr lang="en-US" sz="1000" dirty="0" err="1"/>
              <a:t>Tumanan</a:t>
            </a:r>
            <a:r>
              <a:rPr lang="en-US" sz="1000" dirty="0"/>
              <a:t>-Mendoza B.A, et al, valueinhealthjournal.com; 1098-3015(15)01426-6.</a:t>
            </a:r>
          </a:p>
        </p:txBody>
      </p:sp>
      <p:sp>
        <p:nvSpPr>
          <p:cNvPr id="4" name="TextBox 3">
            <a:extLst>
              <a:ext uri="{FF2B5EF4-FFF2-40B4-BE49-F238E27FC236}">
                <a16:creationId xmlns:a16="http://schemas.microsoft.com/office/drawing/2014/main" id="{16184CB7-7E9C-432F-B57A-48865018EF4B}"/>
              </a:ext>
            </a:extLst>
          </p:cNvPr>
          <p:cNvSpPr txBox="1"/>
          <p:nvPr/>
        </p:nvSpPr>
        <p:spPr>
          <a:xfrm>
            <a:off x="981927" y="174365"/>
            <a:ext cx="9196039" cy="646331"/>
          </a:xfrm>
          <a:prstGeom prst="rect">
            <a:avLst/>
          </a:prstGeom>
          <a:noFill/>
        </p:spPr>
        <p:txBody>
          <a:bodyPr wrap="square" rtlCol="0">
            <a:spAutoFit/>
          </a:bodyPr>
          <a:lstStyle/>
          <a:p>
            <a:r>
              <a:rPr lang="en-US" sz="3600" b="1" dirty="0" err="1">
                <a:solidFill>
                  <a:schemeClr val="bg1"/>
                </a:solidFill>
              </a:rPr>
              <a:t>Gaano</a:t>
            </a:r>
            <a:r>
              <a:rPr lang="en-US" sz="3600" b="1" dirty="0">
                <a:solidFill>
                  <a:schemeClr val="bg1"/>
                </a:solidFill>
              </a:rPr>
              <a:t> </a:t>
            </a:r>
            <a:r>
              <a:rPr lang="en-US" sz="3600" b="1" dirty="0" err="1">
                <a:solidFill>
                  <a:schemeClr val="bg1"/>
                </a:solidFill>
              </a:rPr>
              <a:t>kabigat</a:t>
            </a:r>
            <a:r>
              <a:rPr lang="en-US" sz="3600" b="1" dirty="0">
                <a:solidFill>
                  <a:schemeClr val="bg1"/>
                </a:solidFill>
              </a:rPr>
              <a:t> </a:t>
            </a:r>
            <a:r>
              <a:rPr lang="en-US" sz="3600" b="1" dirty="0" err="1">
                <a:solidFill>
                  <a:schemeClr val="bg1"/>
                </a:solidFill>
              </a:rPr>
              <a:t>magkaroon</a:t>
            </a:r>
            <a:r>
              <a:rPr lang="en-US" sz="3600" b="1" dirty="0">
                <a:solidFill>
                  <a:schemeClr val="bg1"/>
                </a:solidFill>
              </a:rPr>
              <a:t> ng </a:t>
            </a:r>
            <a:r>
              <a:rPr lang="en-US" sz="3600" b="1" dirty="0" err="1">
                <a:solidFill>
                  <a:schemeClr val="bg1"/>
                </a:solidFill>
              </a:rPr>
              <a:t>pulmonya</a:t>
            </a:r>
            <a:r>
              <a:rPr lang="en-US" sz="3600" b="1" dirty="0">
                <a:solidFill>
                  <a:schemeClr val="bg1"/>
                </a:solidFill>
              </a:rPr>
              <a:t>?</a:t>
            </a:r>
          </a:p>
        </p:txBody>
      </p:sp>
      <p:graphicFrame>
        <p:nvGraphicFramePr>
          <p:cNvPr id="7" name="Diagram 6">
            <a:extLst>
              <a:ext uri="{FF2B5EF4-FFF2-40B4-BE49-F238E27FC236}">
                <a16:creationId xmlns:a16="http://schemas.microsoft.com/office/drawing/2014/main" id="{048C4343-1A8A-4EC5-8788-6FFB5009026A}"/>
              </a:ext>
            </a:extLst>
          </p:cNvPr>
          <p:cNvGraphicFramePr/>
          <p:nvPr>
            <p:extLst>
              <p:ext uri="{D42A27DB-BD31-4B8C-83A1-F6EECF244321}">
                <p14:modId xmlns:p14="http://schemas.microsoft.com/office/powerpoint/2010/main" val="1978333694"/>
              </p:ext>
            </p:extLst>
          </p:nvPr>
        </p:nvGraphicFramePr>
        <p:xfrm>
          <a:off x="667215" y="1289693"/>
          <a:ext cx="10857570" cy="444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9B1BE908-EA07-4301-8AC8-CE02E9765879}"/>
              </a:ext>
            </a:extLst>
          </p:cNvPr>
          <p:cNvPicPr>
            <a:picLocks noChangeAspect="1"/>
          </p:cNvPicPr>
          <p:nvPr/>
        </p:nvPicPr>
        <p:blipFill rotWithShape="1">
          <a:blip r:embed="rId8"/>
          <a:srcRect l="-32662" t="30370" r="69781" b="6749"/>
          <a:stretch/>
        </p:blipFill>
        <p:spPr>
          <a:xfrm>
            <a:off x="1117794" y="2874019"/>
            <a:ext cx="4202566" cy="415590"/>
          </a:xfrm>
          <a:prstGeom prst="rect">
            <a:avLst/>
          </a:prstGeom>
        </p:spPr>
      </p:pic>
      <p:grpSp>
        <p:nvGrpSpPr>
          <p:cNvPr id="8" name="Group 7">
            <a:extLst>
              <a:ext uri="{FF2B5EF4-FFF2-40B4-BE49-F238E27FC236}">
                <a16:creationId xmlns:a16="http://schemas.microsoft.com/office/drawing/2014/main" id="{B7D2D112-D74C-4740-911B-0C507195AE9A}"/>
              </a:ext>
            </a:extLst>
          </p:cNvPr>
          <p:cNvGrpSpPr/>
          <p:nvPr/>
        </p:nvGrpSpPr>
        <p:grpSpPr>
          <a:xfrm>
            <a:off x="6278551" y="3429000"/>
            <a:ext cx="3419498" cy="2051699"/>
            <a:chOff x="5599759" y="2087"/>
            <a:chExt cx="3419498" cy="2051699"/>
          </a:xfrm>
        </p:grpSpPr>
        <p:sp>
          <p:nvSpPr>
            <p:cNvPr id="9" name="Rectangle 8">
              <a:extLst>
                <a:ext uri="{FF2B5EF4-FFF2-40B4-BE49-F238E27FC236}">
                  <a16:creationId xmlns:a16="http://schemas.microsoft.com/office/drawing/2014/main" id="{D190ACA4-C739-446A-AB88-1C285C96FDFD}"/>
                </a:ext>
              </a:extLst>
            </p:cNvPr>
            <p:cNvSpPr/>
            <p:nvPr/>
          </p:nvSpPr>
          <p:spPr>
            <a:xfrm>
              <a:off x="5599759" y="2087"/>
              <a:ext cx="3419498" cy="20516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0" name="TextBox 9">
              <a:extLst>
                <a:ext uri="{FF2B5EF4-FFF2-40B4-BE49-F238E27FC236}">
                  <a16:creationId xmlns:a16="http://schemas.microsoft.com/office/drawing/2014/main" id="{49603AED-0882-4C6B-9171-C09DA426EA9B}"/>
                </a:ext>
              </a:extLst>
            </p:cNvPr>
            <p:cNvSpPr txBox="1"/>
            <p:nvPr/>
          </p:nvSpPr>
          <p:spPr>
            <a:xfrm>
              <a:off x="5599759" y="2087"/>
              <a:ext cx="3419498" cy="2051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t" anchorCtr="0">
              <a:noAutofit/>
            </a:bodyPr>
            <a:lstStyle/>
            <a:p>
              <a:pPr marL="0" lvl="0" indent="0" algn="ctr" defTabSz="2933700">
                <a:lnSpc>
                  <a:spcPct val="100000"/>
                </a:lnSpc>
                <a:spcBef>
                  <a:spcPct val="0"/>
                </a:spcBef>
                <a:spcAft>
                  <a:spcPts val="0"/>
                </a:spcAft>
                <a:buNone/>
              </a:pPr>
              <a:r>
                <a:rPr lang="en-US" sz="4000" b="1" kern="1200" dirty="0" err="1"/>
                <a:t>Mga</a:t>
              </a:r>
              <a:r>
                <a:rPr lang="en-US" sz="4000" b="1" kern="1200" dirty="0"/>
                <a:t> </a:t>
              </a:r>
              <a:r>
                <a:rPr lang="en-US" sz="4000" b="1" kern="1200" dirty="0" err="1"/>
                <a:t>komplikasyon</a:t>
              </a:r>
              <a:endParaRPr lang="en-US" sz="100" b="1" kern="1200" dirty="0"/>
            </a:p>
          </p:txBody>
        </p:sp>
      </p:grpSp>
    </p:spTree>
    <p:extLst>
      <p:ext uri="{BB962C8B-B14F-4D97-AF65-F5344CB8AC3E}">
        <p14:creationId xmlns:p14="http://schemas.microsoft.com/office/powerpoint/2010/main" val="182999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62"/>
            <a:ext cx="10515600" cy="1325563"/>
          </a:xfrm>
        </p:spPr>
        <p:txBody>
          <a:bodyPr>
            <a:normAutofit/>
          </a:bodyPr>
          <a:lstStyle/>
          <a:p>
            <a:r>
              <a:rPr lang="en-US" sz="3600" b="1" dirty="0" err="1">
                <a:solidFill>
                  <a:schemeClr val="bg1"/>
                </a:solidFill>
                <a:latin typeface="Calibri   "/>
              </a:rPr>
              <a:t>Ikaw</a:t>
            </a:r>
            <a:r>
              <a:rPr lang="en-US" sz="3600" b="1" dirty="0">
                <a:solidFill>
                  <a:schemeClr val="bg1"/>
                </a:solidFill>
                <a:latin typeface="Calibri   "/>
              </a:rPr>
              <a:t> </a:t>
            </a:r>
            <a:r>
              <a:rPr lang="en-US" sz="3600" b="1" dirty="0" err="1">
                <a:solidFill>
                  <a:schemeClr val="bg1"/>
                </a:solidFill>
                <a:latin typeface="Calibri   "/>
              </a:rPr>
              <a:t>ba</a:t>
            </a:r>
            <a:r>
              <a:rPr lang="en-US" sz="3600" b="1" dirty="0">
                <a:solidFill>
                  <a:schemeClr val="bg1"/>
                </a:solidFill>
                <a:latin typeface="Calibri   "/>
              </a:rPr>
              <a:t> ay </a:t>
            </a:r>
            <a:r>
              <a:rPr lang="en-US" sz="3600" b="1" dirty="0" err="1">
                <a:solidFill>
                  <a:schemeClr val="bg1"/>
                </a:solidFill>
                <a:latin typeface="Calibri   "/>
              </a:rPr>
              <a:t>isa</a:t>
            </a:r>
            <a:r>
              <a:rPr lang="en-US" sz="3600" b="1" dirty="0">
                <a:solidFill>
                  <a:schemeClr val="bg1"/>
                </a:solidFill>
                <a:latin typeface="Calibri   "/>
              </a:rPr>
              <a:t> </a:t>
            </a:r>
            <a:r>
              <a:rPr lang="en-US" sz="3600" b="1" dirty="0" err="1">
                <a:solidFill>
                  <a:schemeClr val="bg1"/>
                </a:solidFill>
                <a:latin typeface="Calibri   "/>
              </a:rPr>
              <a:t>sa</a:t>
            </a:r>
            <a:r>
              <a:rPr lang="en-US" sz="3600" b="1" dirty="0">
                <a:solidFill>
                  <a:schemeClr val="bg1"/>
                </a:solidFill>
                <a:latin typeface="Calibri   "/>
              </a:rPr>
              <a:t> </a:t>
            </a:r>
            <a:r>
              <a:rPr lang="en-US" sz="3600" b="1" dirty="0" err="1">
                <a:solidFill>
                  <a:schemeClr val="bg1"/>
                </a:solidFill>
                <a:latin typeface="Calibri   "/>
              </a:rPr>
              <a:t>mga</a:t>
            </a:r>
            <a:r>
              <a:rPr lang="en-US" sz="3600" b="1" dirty="0">
                <a:solidFill>
                  <a:schemeClr val="bg1"/>
                </a:solidFill>
                <a:latin typeface="Calibri   "/>
              </a:rPr>
              <a:t> </a:t>
            </a:r>
            <a:r>
              <a:rPr lang="en-US" sz="3600" b="1" dirty="0" err="1">
                <a:solidFill>
                  <a:schemeClr val="bg1"/>
                </a:solidFill>
                <a:latin typeface="Calibri   "/>
              </a:rPr>
              <a:t>sumusunod</a:t>
            </a:r>
            <a:r>
              <a:rPr lang="en-US" sz="3600" b="1" dirty="0">
                <a:solidFill>
                  <a:schemeClr val="bg1"/>
                </a:solidFill>
                <a:latin typeface="Calibri   "/>
              </a:rPr>
              <a:t>?</a:t>
            </a:r>
          </a:p>
        </p:txBody>
      </p:sp>
      <p:sp>
        <p:nvSpPr>
          <p:cNvPr id="5" name="TextBox 4"/>
          <p:cNvSpPr txBox="1"/>
          <p:nvPr/>
        </p:nvSpPr>
        <p:spPr>
          <a:xfrm>
            <a:off x="7162800" y="6463100"/>
            <a:ext cx="3352800" cy="276999"/>
          </a:xfrm>
          <a:prstGeom prst="rect">
            <a:avLst/>
          </a:prstGeom>
          <a:noFill/>
        </p:spPr>
        <p:txBody>
          <a:bodyPr wrap="square" rtlCol="0">
            <a:spAutoFit/>
          </a:bodyPr>
          <a:lstStyle/>
          <a:p>
            <a:pPr algn="r"/>
            <a:r>
              <a:rPr lang="en-US" sz="1200" i="1" dirty="0"/>
              <a:t>PSMID, April 2017</a:t>
            </a:r>
          </a:p>
        </p:txBody>
      </p:sp>
      <p:pic>
        <p:nvPicPr>
          <p:cNvPr id="11" name="Picture 10">
            <a:extLst>
              <a:ext uri="{FF2B5EF4-FFF2-40B4-BE49-F238E27FC236}">
                <a16:creationId xmlns:a16="http://schemas.microsoft.com/office/drawing/2014/main" id="{097532A8-7DE1-4E4D-9F58-A9C6CE367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05" y="2408338"/>
            <a:ext cx="1953322" cy="1935553"/>
          </a:xfrm>
          <a:prstGeom prst="rect">
            <a:avLst/>
          </a:prstGeom>
        </p:spPr>
      </p:pic>
      <p:pic>
        <p:nvPicPr>
          <p:cNvPr id="13" name="Picture 12" descr="A close up of a womans face&#10;&#10;Description generated with high confidence">
            <a:extLst>
              <a:ext uri="{FF2B5EF4-FFF2-40B4-BE49-F238E27FC236}">
                <a16:creationId xmlns:a16="http://schemas.microsoft.com/office/drawing/2014/main" id="{CFA0F479-8907-47DE-9A58-A01CDD6E8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0217" y="2591283"/>
            <a:ext cx="1538446" cy="1592181"/>
          </a:xfrm>
          <a:prstGeom prst="rect">
            <a:avLst/>
          </a:prstGeom>
          <a:solidFill>
            <a:srgbClr val="00837B"/>
          </a:solidFill>
        </p:spPr>
      </p:pic>
      <p:sp>
        <p:nvSpPr>
          <p:cNvPr id="14" name="TextBox 13">
            <a:extLst>
              <a:ext uri="{FF2B5EF4-FFF2-40B4-BE49-F238E27FC236}">
                <a16:creationId xmlns:a16="http://schemas.microsoft.com/office/drawing/2014/main" id="{CE779A1E-A2B6-4A5B-8EF1-D8A7D7E55182}"/>
              </a:ext>
            </a:extLst>
          </p:cNvPr>
          <p:cNvSpPr txBox="1"/>
          <p:nvPr/>
        </p:nvSpPr>
        <p:spPr>
          <a:xfrm>
            <a:off x="4257910" y="2602543"/>
            <a:ext cx="1638300" cy="1569660"/>
          </a:xfrm>
          <a:prstGeom prst="rect">
            <a:avLst/>
          </a:prstGeom>
          <a:solidFill>
            <a:srgbClr val="00837B"/>
          </a:solidFill>
        </p:spPr>
        <p:txBody>
          <a:bodyPr wrap="square" rtlCol="0" anchor="ctr">
            <a:spAutoFit/>
          </a:bodyPr>
          <a:lstStyle/>
          <a:p>
            <a:pPr algn="ctr"/>
            <a:r>
              <a:rPr lang="en-US" sz="9600" dirty="0">
                <a:solidFill>
                  <a:schemeClr val="bg1"/>
                </a:solidFill>
              </a:rPr>
              <a:t>TB</a:t>
            </a:r>
          </a:p>
        </p:txBody>
      </p:sp>
      <p:pic>
        <p:nvPicPr>
          <p:cNvPr id="16" name="Picture 15" descr="A picture containing table&#10;&#10;Description generated with high confidence">
            <a:extLst>
              <a:ext uri="{FF2B5EF4-FFF2-40B4-BE49-F238E27FC236}">
                <a16:creationId xmlns:a16="http://schemas.microsoft.com/office/drawing/2014/main" id="{2720368E-1E26-4770-BE89-13F224935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5791" y="2566471"/>
            <a:ext cx="1638300" cy="1569661"/>
          </a:xfrm>
          <a:prstGeom prst="rect">
            <a:avLst/>
          </a:prstGeom>
          <a:solidFill>
            <a:schemeClr val="accent4">
              <a:lumMod val="40000"/>
              <a:lumOff val="60000"/>
            </a:schemeClr>
          </a:solidFill>
        </p:spPr>
      </p:pic>
      <p:pic>
        <p:nvPicPr>
          <p:cNvPr id="18" name="Picture 17" descr="A glass of wine&#10;&#10;Description generated with high confidence">
            <a:extLst>
              <a:ext uri="{FF2B5EF4-FFF2-40B4-BE49-F238E27FC236}">
                <a16:creationId xmlns:a16="http://schemas.microsoft.com/office/drawing/2014/main" id="{5D77DA8B-9FE7-4E18-B132-AD9C3F773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848" y="2579679"/>
            <a:ext cx="1638301" cy="1539362"/>
          </a:xfrm>
          <a:prstGeom prst="rect">
            <a:avLst/>
          </a:prstGeom>
        </p:spPr>
      </p:pic>
      <p:sp>
        <p:nvSpPr>
          <p:cNvPr id="20" name="TextBox 19">
            <a:extLst>
              <a:ext uri="{FF2B5EF4-FFF2-40B4-BE49-F238E27FC236}">
                <a16:creationId xmlns:a16="http://schemas.microsoft.com/office/drawing/2014/main" id="{83A76788-3288-4BCA-94DD-79BB9CEBA27C}"/>
              </a:ext>
            </a:extLst>
          </p:cNvPr>
          <p:cNvSpPr txBox="1"/>
          <p:nvPr/>
        </p:nvSpPr>
        <p:spPr>
          <a:xfrm>
            <a:off x="794135" y="4932863"/>
            <a:ext cx="1569661" cy="1200329"/>
          </a:xfrm>
          <a:prstGeom prst="rect">
            <a:avLst/>
          </a:prstGeom>
          <a:solidFill>
            <a:srgbClr val="FF0000"/>
          </a:solidFill>
        </p:spPr>
        <p:txBody>
          <a:bodyPr wrap="square" rtlCol="0" anchor="ctr">
            <a:spAutoFit/>
          </a:bodyPr>
          <a:lstStyle/>
          <a:p>
            <a:pPr algn="ctr"/>
            <a:r>
              <a:rPr lang="en-US" sz="7200" dirty="0">
                <a:solidFill>
                  <a:schemeClr val="bg1"/>
                </a:solidFill>
              </a:rPr>
              <a:t>HIV</a:t>
            </a:r>
          </a:p>
        </p:txBody>
      </p:sp>
      <p:pic>
        <p:nvPicPr>
          <p:cNvPr id="22" name="Picture 21" descr="A close up of a logo&#10;&#10;Description generated with high confidence">
            <a:extLst>
              <a:ext uri="{FF2B5EF4-FFF2-40B4-BE49-F238E27FC236}">
                <a16:creationId xmlns:a16="http://schemas.microsoft.com/office/drawing/2014/main" id="{DC1FF0F1-F92A-4618-9CD1-0427E7A997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3946" y="4932863"/>
            <a:ext cx="1569660" cy="1163636"/>
          </a:xfrm>
          <a:prstGeom prst="rect">
            <a:avLst/>
          </a:prstGeom>
        </p:spPr>
      </p:pic>
      <p:pic>
        <p:nvPicPr>
          <p:cNvPr id="24" name="Picture 23" descr="A picture containing toy, vector graphics&#10;&#10;Description generated with very high confidence">
            <a:extLst>
              <a:ext uri="{FF2B5EF4-FFF2-40B4-BE49-F238E27FC236}">
                <a16:creationId xmlns:a16="http://schemas.microsoft.com/office/drawing/2014/main" id="{3B80083D-F4BC-4977-9BB4-708A30FACB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472" y="4984822"/>
            <a:ext cx="1795347" cy="1276672"/>
          </a:xfrm>
          <a:prstGeom prst="rect">
            <a:avLst/>
          </a:prstGeom>
        </p:spPr>
      </p:pic>
      <p:pic>
        <p:nvPicPr>
          <p:cNvPr id="26" name="Picture 25">
            <a:extLst>
              <a:ext uri="{FF2B5EF4-FFF2-40B4-BE49-F238E27FC236}">
                <a16:creationId xmlns:a16="http://schemas.microsoft.com/office/drawing/2014/main" id="{6CED77C3-B51A-478C-AB0C-1F40360494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7149" y="4932864"/>
            <a:ext cx="1406373" cy="1152908"/>
          </a:xfrm>
          <a:prstGeom prst="rect">
            <a:avLst/>
          </a:prstGeom>
        </p:spPr>
      </p:pic>
      <p:sp>
        <p:nvSpPr>
          <p:cNvPr id="27" name="TextBox 26">
            <a:extLst>
              <a:ext uri="{FF2B5EF4-FFF2-40B4-BE49-F238E27FC236}">
                <a16:creationId xmlns:a16="http://schemas.microsoft.com/office/drawing/2014/main" id="{4F645E60-AC62-40FE-96C1-1A62DB3E7206}"/>
              </a:ext>
            </a:extLst>
          </p:cNvPr>
          <p:cNvSpPr txBox="1"/>
          <p:nvPr/>
        </p:nvSpPr>
        <p:spPr>
          <a:xfrm>
            <a:off x="2911065" y="4159225"/>
            <a:ext cx="2985145" cy="369332"/>
          </a:xfrm>
          <a:prstGeom prst="rect">
            <a:avLst/>
          </a:prstGeom>
          <a:solidFill>
            <a:schemeClr val="accent6">
              <a:lumMod val="40000"/>
              <a:lumOff val="60000"/>
            </a:schemeClr>
          </a:solidFill>
        </p:spPr>
        <p:txBody>
          <a:bodyPr wrap="square" rtlCol="0">
            <a:spAutoFit/>
          </a:bodyPr>
          <a:lstStyle/>
          <a:p>
            <a:pPr algn="ctr"/>
            <a:r>
              <a:rPr lang="en-US" b="1" dirty="0"/>
              <a:t>Chronic lung conditions</a:t>
            </a:r>
          </a:p>
        </p:txBody>
      </p:sp>
      <p:sp>
        <p:nvSpPr>
          <p:cNvPr id="28" name="TextBox 27">
            <a:extLst>
              <a:ext uri="{FF2B5EF4-FFF2-40B4-BE49-F238E27FC236}">
                <a16:creationId xmlns:a16="http://schemas.microsoft.com/office/drawing/2014/main" id="{A1F0D080-F92A-4502-95F6-AB8AA48004EE}"/>
              </a:ext>
            </a:extLst>
          </p:cNvPr>
          <p:cNvSpPr txBox="1"/>
          <p:nvPr/>
        </p:nvSpPr>
        <p:spPr>
          <a:xfrm>
            <a:off x="6265365" y="4136516"/>
            <a:ext cx="1668726" cy="369332"/>
          </a:xfrm>
          <a:prstGeom prst="rect">
            <a:avLst/>
          </a:prstGeom>
          <a:solidFill>
            <a:schemeClr val="accent6">
              <a:lumMod val="40000"/>
              <a:lumOff val="60000"/>
            </a:schemeClr>
          </a:solidFill>
        </p:spPr>
        <p:txBody>
          <a:bodyPr wrap="square" rtlCol="0">
            <a:spAutoFit/>
          </a:bodyPr>
          <a:lstStyle/>
          <a:p>
            <a:pPr algn="ctr"/>
            <a:r>
              <a:rPr lang="en-US" b="1" dirty="0"/>
              <a:t>Diabetes</a:t>
            </a:r>
          </a:p>
        </p:txBody>
      </p:sp>
      <p:sp>
        <p:nvSpPr>
          <p:cNvPr id="29" name="TextBox 28">
            <a:extLst>
              <a:ext uri="{FF2B5EF4-FFF2-40B4-BE49-F238E27FC236}">
                <a16:creationId xmlns:a16="http://schemas.microsoft.com/office/drawing/2014/main" id="{ADDC087E-2237-4B00-9057-4387089FDEB6}"/>
              </a:ext>
            </a:extLst>
          </p:cNvPr>
          <p:cNvSpPr txBox="1"/>
          <p:nvPr/>
        </p:nvSpPr>
        <p:spPr>
          <a:xfrm>
            <a:off x="8017727" y="4515281"/>
            <a:ext cx="1510924" cy="369332"/>
          </a:xfrm>
          <a:prstGeom prst="rect">
            <a:avLst/>
          </a:prstGeom>
          <a:noFill/>
        </p:spPr>
        <p:txBody>
          <a:bodyPr wrap="square" rtlCol="0">
            <a:spAutoFit/>
          </a:bodyPr>
          <a:lstStyle/>
          <a:p>
            <a:endParaRPr lang="en-US" dirty="0"/>
          </a:p>
        </p:txBody>
      </p:sp>
      <p:sp>
        <p:nvSpPr>
          <p:cNvPr id="30" name="TextBox 29">
            <a:extLst>
              <a:ext uri="{FF2B5EF4-FFF2-40B4-BE49-F238E27FC236}">
                <a16:creationId xmlns:a16="http://schemas.microsoft.com/office/drawing/2014/main" id="{07F95ACE-7B80-4D29-B3AD-20E25C9B888A}"/>
              </a:ext>
            </a:extLst>
          </p:cNvPr>
          <p:cNvSpPr txBox="1"/>
          <p:nvPr/>
        </p:nvSpPr>
        <p:spPr>
          <a:xfrm>
            <a:off x="8098423" y="4142846"/>
            <a:ext cx="1668726" cy="369332"/>
          </a:xfrm>
          <a:prstGeom prst="rect">
            <a:avLst/>
          </a:prstGeom>
          <a:solidFill>
            <a:schemeClr val="accent6">
              <a:lumMod val="40000"/>
              <a:lumOff val="60000"/>
            </a:schemeClr>
          </a:solidFill>
        </p:spPr>
        <p:txBody>
          <a:bodyPr wrap="square" rtlCol="0">
            <a:spAutoFit/>
          </a:bodyPr>
          <a:lstStyle/>
          <a:p>
            <a:pPr algn="ctr"/>
            <a:r>
              <a:rPr lang="en-US" b="1"/>
              <a:t>Alcoholics</a:t>
            </a:r>
            <a:endParaRPr lang="en-US" b="1" dirty="0"/>
          </a:p>
        </p:txBody>
      </p:sp>
      <p:sp>
        <p:nvSpPr>
          <p:cNvPr id="31" name="TextBox 30">
            <a:extLst>
              <a:ext uri="{FF2B5EF4-FFF2-40B4-BE49-F238E27FC236}">
                <a16:creationId xmlns:a16="http://schemas.microsoft.com/office/drawing/2014/main" id="{2849A04B-C0CB-4D11-A516-7DE031FE5B54}"/>
              </a:ext>
            </a:extLst>
          </p:cNvPr>
          <p:cNvSpPr txBox="1"/>
          <p:nvPr/>
        </p:nvSpPr>
        <p:spPr>
          <a:xfrm>
            <a:off x="9992331" y="4142846"/>
            <a:ext cx="1738533" cy="338554"/>
          </a:xfrm>
          <a:prstGeom prst="rect">
            <a:avLst/>
          </a:prstGeom>
          <a:solidFill>
            <a:schemeClr val="accent6">
              <a:lumMod val="40000"/>
              <a:lumOff val="60000"/>
            </a:schemeClr>
          </a:solidFill>
        </p:spPr>
        <p:txBody>
          <a:bodyPr wrap="square" rtlCol="0">
            <a:spAutoFit/>
          </a:bodyPr>
          <a:lstStyle/>
          <a:p>
            <a:pPr algn="ctr"/>
            <a:r>
              <a:rPr lang="en-US" sz="1600" b="1" dirty="0"/>
              <a:t>Cochlear implants</a:t>
            </a:r>
          </a:p>
        </p:txBody>
      </p:sp>
      <p:pic>
        <p:nvPicPr>
          <p:cNvPr id="33" name="Picture 32" descr="A picture containing indoor, window, floor, wall&#10;&#10;Description generated with very high confidence">
            <a:extLst>
              <a:ext uri="{FF2B5EF4-FFF2-40B4-BE49-F238E27FC236}">
                <a16:creationId xmlns:a16="http://schemas.microsoft.com/office/drawing/2014/main" id="{EF444BF5-DC72-4ABC-8F8A-DA814F99BC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4709" y="4908901"/>
            <a:ext cx="1569660" cy="1276673"/>
          </a:xfrm>
          <a:prstGeom prst="rect">
            <a:avLst/>
          </a:prstGeom>
        </p:spPr>
      </p:pic>
      <p:sp>
        <p:nvSpPr>
          <p:cNvPr id="34" name="TextBox 33">
            <a:extLst>
              <a:ext uri="{FF2B5EF4-FFF2-40B4-BE49-F238E27FC236}">
                <a16:creationId xmlns:a16="http://schemas.microsoft.com/office/drawing/2014/main" id="{307C30DD-B896-44F2-89F7-E50699C4A523}"/>
              </a:ext>
            </a:extLst>
          </p:cNvPr>
          <p:cNvSpPr txBox="1"/>
          <p:nvPr/>
        </p:nvSpPr>
        <p:spPr>
          <a:xfrm>
            <a:off x="2715973" y="6104296"/>
            <a:ext cx="1567633" cy="369332"/>
          </a:xfrm>
          <a:prstGeom prst="rect">
            <a:avLst/>
          </a:prstGeom>
          <a:solidFill>
            <a:schemeClr val="accent6">
              <a:lumMod val="40000"/>
              <a:lumOff val="60000"/>
            </a:schemeClr>
          </a:solidFill>
        </p:spPr>
        <p:txBody>
          <a:bodyPr wrap="square" rtlCol="0">
            <a:spAutoFit/>
          </a:bodyPr>
          <a:lstStyle/>
          <a:p>
            <a:pPr algn="ctr"/>
            <a:r>
              <a:rPr lang="en-US" b="1" dirty="0"/>
              <a:t>Radiotherapy</a:t>
            </a:r>
          </a:p>
        </p:txBody>
      </p:sp>
      <p:sp>
        <p:nvSpPr>
          <p:cNvPr id="35" name="TextBox 34">
            <a:extLst>
              <a:ext uri="{FF2B5EF4-FFF2-40B4-BE49-F238E27FC236}">
                <a16:creationId xmlns:a16="http://schemas.microsoft.com/office/drawing/2014/main" id="{2703CF23-1F93-41CA-870A-1F73B940E7C9}"/>
              </a:ext>
            </a:extLst>
          </p:cNvPr>
          <p:cNvSpPr txBox="1"/>
          <p:nvPr/>
        </p:nvSpPr>
        <p:spPr>
          <a:xfrm>
            <a:off x="5014709" y="6169199"/>
            <a:ext cx="1569660" cy="338554"/>
          </a:xfrm>
          <a:prstGeom prst="rect">
            <a:avLst/>
          </a:prstGeom>
          <a:solidFill>
            <a:schemeClr val="accent6">
              <a:lumMod val="40000"/>
              <a:lumOff val="60000"/>
            </a:schemeClr>
          </a:solidFill>
        </p:spPr>
        <p:txBody>
          <a:bodyPr wrap="square" rtlCol="0">
            <a:spAutoFit/>
          </a:bodyPr>
          <a:lstStyle/>
          <a:p>
            <a:pPr algn="ctr"/>
            <a:r>
              <a:rPr lang="en-US" sz="1600" b="1" dirty="0"/>
              <a:t>Chemotherapy</a:t>
            </a:r>
          </a:p>
        </p:txBody>
      </p:sp>
      <p:sp>
        <p:nvSpPr>
          <p:cNvPr id="36" name="TextBox 35">
            <a:extLst>
              <a:ext uri="{FF2B5EF4-FFF2-40B4-BE49-F238E27FC236}">
                <a16:creationId xmlns:a16="http://schemas.microsoft.com/office/drawing/2014/main" id="{3C7401BD-F799-44F3-BC43-E79A8837F0DD}"/>
              </a:ext>
            </a:extLst>
          </p:cNvPr>
          <p:cNvSpPr txBox="1"/>
          <p:nvPr/>
        </p:nvSpPr>
        <p:spPr>
          <a:xfrm>
            <a:off x="7214378" y="6087437"/>
            <a:ext cx="2020903" cy="307777"/>
          </a:xfrm>
          <a:prstGeom prst="rect">
            <a:avLst/>
          </a:prstGeom>
          <a:solidFill>
            <a:schemeClr val="accent6">
              <a:lumMod val="40000"/>
              <a:lumOff val="60000"/>
            </a:schemeClr>
          </a:solidFill>
        </p:spPr>
        <p:txBody>
          <a:bodyPr wrap="square" rtlCol="0">
            <a:spAutoFit/>
          </a:bodyPr>
          <a:lstStyle/>
          <a:p>
            <a:pPr algn="ctr"/>
            <a:r>
              <a:rPr lang="en-US" sz="1400" b="1" dirty="0"/>
              <a:t>Nursing Home Residents</a:t>
            </a:r>
          </a:p>
        </p:txBody>
      </p:sp>
      <p:sp>
        <p:nvSpPr>
          <p:cNvPr id="37" name="TextBox 36">
            <a:extLst>
              <a:ext uri="{FF2B5EF4-FFF2-40B4-BE49-F238E27FC236}">
                <a16:creationId xmlns:a16="http://schemas.microsoft.com/office/drawing/2014/main" id="{DF6CC825-2C8A-4BC5-92B1-09A5E838AEF9}"/>
              </a:ext>
            </a:extLst>
          </p:cNvPr>
          <p:cNvSpPr txBox="1"/>
          <p:nvPr/>
        </p:nvSpPr>
        <p:spPr>
          <a:xfrm>
            <a:off x="9740828" y="6103347"/>
            <a:ext cx="1668726" cy="369332"/>
          </a:xfrm>
          <a:prstGeom prst="rect">
            <a:avLst/>
          </a:prstGeom>
          <a:solidFill>
            <a:schemeClr val="accent6">
              <a:lumMod val="40000"/>
              <a:lumOff val="60000"/>
            </a:schemeClr>
          </a:solidFill>
        </p:spPr>
        <p:txBody>
          <a:bodyPr wrap="square" rtlCol="0">
            <a:spAutoFit/>
          </a:bodyPr>
          <a:lstStyle/>
          <a:p>
            <a:pPr algn="ctr"/>
            <a:r>
              <a:rPr lang="en-US" b="1" dirty="0"/>
              <a:t>Smokers</a:t>
            </a:r>
          </a:p>
        </p:txBody>
      </p:sp>
      <p:pic>
        <p:nvPicPr>
          <p:cNvPr id="4" name="Picture 3">
            <a:extLst>
              <a:ext uri="{FF2B5EF4-FFF2-40B4-BE49-F238E27FC236}">
                <a16:creationId xmlns:a16="http://schemas.microsoft.com/office/drawing/2014/main" id="{1CC650A0-C913-44E8-B4E2-21641B7DD3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0870" y="2740600"/>
            <a:ext cx="1101454" cy="1463726"/>
          </a:xfrm>
          <a:prstGeom prst="rect">
            <a:avLst/>
          </a:prstGeom>
        </p:spPr>
      </p:pic>
      <p:sp>
        <p:nvSpPr>
          <p:cNvPr id="6" name="Content Placeholder 5">
            <a:extLst>
              <a:ext uri="{FF2B5EF4-FFF2-40B4-BE49-F238E27FC236}">
                <a16:creationId xmlns:a16="http://schemas.microsoft.com/office/drawing/2014/main" id="{95E8A642-746C-4390-BAE7-73B2E72B44DA}"/>
              </a:ext>
            </a:extLst>
          </p:cNvPr>
          <p:cNvSpPr>
            <a:spLocks noGrp="1"/>
          </p:cNvSpPr>
          <p:nvPr>
            <p:ph idx="1"/>
          </p:nvPr>
        </p:nvSpPr>
        <p:spPr>
          <a:xfrm>
            <a:off x="345997" y="1296794"/>
            <a:ext cx="10515600" cy="4351338"/>
          </a:xfrm>
        </p:spPr>
        <p:txBody>
          <a:bodyPr/>
          <a:lstStyle/>
          <a:p>
            <a:endParaRPr lang="en-US"/>
          </a:p>
        </p:txBody>
      </p:sp>
    </p:spTree>
    <p:extLst>
      <p:ext uri="{BB962C8B-B14F-4D97-AF65-F5344CB8AC3E}">
        <p14:creationId xmlns:p14="http://schemas.microsoft.com/office/powerpoint/2010/main" val="171665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62"/>
            <a:ext cx="10515600" cy="1325563"/>
          </a:xfrm>
        </p:spPr>
        <p:txBody>
          <a:bodyPr>
            <a:normAutofit/>
          </a:bodyPr>
          <a:lstStyle/>
          <a:p>
            <a:r>
              <a:rPr lang="en-US" sz="3600" b="1" dirty="0" err="1">
                <a:solidFill>
                  <a:schemeClr val="bg1"/>
                </a:solidFill>
                <a:latin typeface="Calibri   "/>
              </a:rPr>
              <a:t>Ikaw</a:t>
            </a:r>
            <a:r>
              <a:rPr lang="en-US" sz="3600" b="1" dirty="0">
                <a:solidFill>
                  <a:schemeClr val="bg1"/>
                </a:solidFill>
                <a:latin typeface="Calibri   "/>
              </a:rPr>
              <a:t> </a:t>
            </a:r>
            <a:r>
              <a:rPr lang="en-US" sz="3600" b="1" dirty="0" err="1">
                <a:solidFill>
                  <a:schemeClr val="bg1"/>
                </a:solidFill>
                <a:latin typeface="Calibri   "/>
              </a:rPr>
              <a:t>ba</a:t>
            </a:r>
            <a:r>
              <a:rPr lang="en-US" sz="3600" b="1" dirty="0">
                <a:solidFill>
                  <a:schemeClr val="bg1"/>
                </a:solidFill>
                <a:latin typeface="Calibri   "/>
              </a:rPr>
              <a:t> ay </a:t>
            </a:r>
            <a:r>
              <a:rPr lang="en-US" sz="3600" b="1" dirty="0" err="1">
                <a:solidFill>
                  <a:schemeClr val="bg1"/>
                </a:solidFill>
                <a:latin typeface="Calibri   "/>
              </a:rPr>
              <a:t>isa</a:t>
            </a:r>
            <a:r>
              <a:rPr lang="en-US" sz="3600" b="1" dirty="0">
                <a:solidFill>
                  <a:schemeClr val="bg1"/>
                </a:solidFill>
                <a:latin typeface="Calibri   "/>
              </a:rPr>
              <a:t> </a:t>
            </a:r>
            <a:r>
              <a:rPr lang="en-US" sz="3600" b="1" dirty="0" err="1">
                <a:solidFill>
                  <a:schemeClr val="bg1"/>
                </a:solidFill>
                <a:latin typeface="Calibri   "/>
              </a:rPr>
              <a:t>sa</a:t>
            </a:r>
            <a:r>
              <a:rPr lang="en-US" sz="3600" b="1" dirty="0">
                <a:solidFill>
                  <a:schemeClr val="bg1"/>
                </a:solidFill>
                <a:latin typeface="Calibri   "/>
              </a:rPr>
              <a:t> </a:t>
            </a:r>
            <a:r>
              <a:rPr lang="en-US" sz="3600" b="1" dirty="0" err="1">
                <a:solidFill>
                  <a:schemeClr val="bg1"/>
                </a:solidFill>
                <a:latin typeface="Calibri   "/>
              </a:rPr>
              <a:t>mga</a:t>
            </a:r>
            <a:r>
              <a:rPr lang="en-US" sz="3600" b="1" dirty="0">
                <a:solidFill>
                  <a:schemeClr val="bg1"/>
                </a:solidFill>
                <a:latin typeface="Calibri   "/>
              </a:rPr>
              <a:t> </a:t>
            </a:r>
            <a:r>
              <a:rPr lang="en-US" sz="3600" b="1" dirty="0" err="1">
                <a:solidFill>
                  <a:schemeClr val="bg1"/>
                </a:solidFill>
                <a:latin typeface="Calibri   "/>
              </a:rPr>
              <a:t>sumusunod</a:t>
            </a:r>
            <a:r>
              <a:rPr lang="en-US" sz="3600" b="1" dirty="0">
                <a:solidFill>
                  <a:schemeClr val="bg1"/>
                </a:solidFill>
                <a:latin typeface="Calibri   "/>
              </a:rPr>
              <a:t>?</a:t>
            </a:r>
          </a:p>
        </p:txBody>
      </p:sp>
      <p:sp>
        <p:nvSpPr>
          <p:cNvPr id="5" name="TextBox 4"/>
          <p:cNvSpPr txBox="1"/>
          <p:nvPr/>
        </p:nvSpPr>
        <p:spPr>
          <a:xfrm>
            <a:off x="7162800" y="6463100"/>
            <a:ext cx="3352800" cy="276999"/>
          </a:xfrm>
          <a:prstGeom prst="rect">
            <a:avLst/>
          </a:prstGeom>
          <a:noFill/>
        </p:spPr>
        <p:txBody>
          <a:bodyPr wrap="square" rtlCol="0">
            <a:spAutoFit/>
          </a:bodyPr>
          <a:lstStyle/>
          <a:p>
            <a:pPr algn="r"/>
            <a:r>
              <a:rPr lang="en-US" sz="1200" i="1" dirty="0"/>
              <a:t>PSMID, April 2017</a:t>
            </a:r>
          </a:p>
        </p:txBody>
      </p:sp>
      <p:pic>
        <p:nvPicPr>
          <p:cNvPr id="11" name="Picture 10">
            <a:extLst>
              <a:ext uri="{FF2B5EF4-FFF2-40B4-BE49-F238E27FC236}">
                <a16:creationId xmlns:a16="http://schemas.microsoft.com/office/drawing/2014/main" id="{097532A8-7DE1-4E4D-9F58-A9C6CE367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05" y="2408338"/>
            <a:ext cx="1953322" cy="1935553"/>
          </a:xfrm>
          <a:prstGeom prst="rect">
            <a:avLst/>
          </a:prstGeom>
        </p:spPr>
      </p:pic>
      <p:pic>
        <p:nvPicPr>
          <p:cNvPr id="13" name="Picture 12" descr="A close up of a womans face&#10;&#10;Description generated with high confidence">
            <a:extLst>
              <a:ext uri="{FF2B5EF4-FFF2-40B4-BE49-F238E27FC236}">
                <a16:creationId xmlns:a16="http://schemas.microsoft.com/office/drawing/2014/main" id="{CFA0F479-8907-47DE-9A58-A01CDD6E8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0217" y="2591283"/>
            <a:ext cx="1538446" cy="1592181"/>
          </a:xfrm>
          <a:prstGeom prst="rect">
            <a:avLst/>
          </a:prstGeom>
          <a:solidFill>
            <a:srgbClr val="00837B"/>
          </a:solidFill>
        </p:spPr>
      </p:pic>
      <p:sp>
        <p:nvSpPr>
          <p:cNvPr id="14" name="TextBox 13">
            <a:extLst>
              <a:ext uri="{FF2B5EF4-FFF2-40B4-BE49-F238E27FC236}">
                <a16:creationId xmlns:a16="http://schemas.microsoft.com/office/drawing/2014/main" id="{CE779A1E-A2B6-4A5B-8EF1-D8A7D7E55182}"/>
              </a:ext>
            </a:extLst>
          </p:cNvPr>
          <p:cNvSpPr txBox="1"/>
          <p:nvPr/>
        </p:nvSpPr>
        <p:spPr>
          <a:xfrm>
            <a:off x="4257910" y="2602543"/>
            <a:ext cx="1638300" cy="1569660"/>
          </a:xfrm>
          <a:prstGeom prst="rect">
            <a:avLst/>
          </a:prstGeom>
          <a:solidFill>
            <a:srgbClr val="00837B"/>
          </a:solidFill>
        </p:spPr>
        <p:txBody>
          <a:bodyPr wrap="square" rtlCol="0" anchor="ctr">
            <a:spAutoFit/>
          </a:bodyPr>
          <a:lstStyle/>
          <a:p>
            <a:pPr algn="ctr"/>
            <a:r>
              <a:rPr lang="en-US" sz="9600" dirty="0">
                <a:solidFill>
                  <a:schemeClr val="bg1"/>
                </a:solidFill>
              </a:rPr>
              <a:t>TB</a:t>
            </a:r>
          </a:p>
        </p:txBody>
      </p:sp>
      <p:pic>
        <p:nvPicPr>
          <p:cNvPr id="16" name="Picture 15" descr="A picture containing table&#10;&#10;Description generated with high confidence">
            <a:extLst>
              <a:ext uri="{FF2B5EF4-FFF2-40B4-BE49-F238E27FC236}">
                <a16:creationId xmlns:a16="http://schemas.microsoft.com/office/drawing/2014/main" id="{2720368E-1E26-4770-BE89-13F224935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5791" y="2566471"/>
            <a:ext cx="1638300" cy="1569661"/>
          </a:xfrm>
          <a:prstGeom prst="rect">
            <a:avLst/>
          </a:prstGeom>
          <a:solidFill>
            <a:schemeClr val="accent4">
              <a:lumMod val="40000"/>
              <a:lumOff val="60000"/>
            </a:schemeClr>
          </a:solidFill>
        </p:spPr>
      </p:pic>
      <p:pic>
        <p:nvPicPr>
          <p:cNvPr id="18" name="Picture 17" descr="A glass of wine&#10;&#10;Description generated with high confidence">
            <a:extLst>
              <a:ext uri="{FF2B5EF4-FFF2-40B4-BE49-F238E27FC236}">
                <a16:creationId xmlns:a16="http://schemas.microsoft.com/office/drawing/2014/main" id="{5D77DA8B-9FE7-4E18-B132-AD9C3F773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848" y="2579679"/>
            <a:ext cx="1638301" cy="1539362"/>
          </a:xfrm>
          <a:prstGeom prst="rect">
            <a:avLst/>
          </a:prstGeom>
        </p:spPr>
      </p:pic>
      <p:sp>
        <p:nvSpPr>
          <p:cNvPr id="20" name="TextBox 19">
            <a:extLst>
              <a:ext uri="{FF2B5EF4-FFF2-40B4-BE49-F238E27FC236}">
                <a16:creationId xmlns:a16="http://schemas.microsoft.com/office/drawing/2014/main" id="{83A76788-3288-4BCA-94DD-79BB9CEBA27C}"/>
              </a:ext>
            </a:extLst>
          </p:cNvPr>
          <p:cNvSpPr txBox="1"/>
          <p:nvPr/>
        </p:nvSpPr>
        <p:spPr>
          <a:xfrm>
            <a:off x="794135" y="4932863"/>
            <a:ext cx="1569661" cy="1200329"/>
          </a:xfrm>
          <a:prstGeom prst="rect">
            <a:avLst/>
          </a:prstGeom>
          <a:solidFill>
            <a:srgbClr val="FF0000"/>
          </a:solidFill>
        </p:spPr>
        <p:txBody>
          <a:bodyPr wrap="square" rtlCol="0" anchor="ctr">
            <a:spAutoFit/>
          </a:bodyPr>
          <a:lstStyle/>
          <a:p>
            <a:pPr algn="ctr"/>
            <a:r>
              <a:rPr lang="en-US" sz="7200" dirty="0">
                <a:solidFill>
                  <a:schemeClr val="bg1"/>
                </a:solidFill>
              </a:rPr>
              <a:t>HIV</a:t>
            </a:r>
          </a:p>
        </p:txBody>
      </p:sp>
      <p:pic>
        <p:nvPicPr>
          <p:cNvPr id="22" name="Picture 21" descr="A close up of a logo&#10;&#10;Description generated with high confidence">
            <a:extLst>
              <a:ext uri="{FF2B5EF4-FFF2-40B4-BE49-F238E27FC236}">
                <a16:creationId xmlns:a16="http://schemas.microsoft.com/office/drawing/2014/main" id="{DC1FF0F1-F92A-4618-9CD1-0427E7A997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3946" y="4932863"/>
            <a:ext cx="1569660" cy="1163636"/>
          </a:xfrm>
          <a:prstGeom prst="rect">
            <a:avLst/>
          </a:prstGeom>
        </p:spPr>
      </p:pic>
      <p:pic>
        <p:nvPicPr>
          <p:cNvPr id="24" name="Picture 23" descr="A picture containing toy, vector graphics&#10;&#10;Description generated with very high confidence">
            <a:extLst>
              <a:ext uri="{FF2B5EF4-FFF2-40B4-BE49-F238E27FC236}">
                <a16:creationId xmlns:a16="http://schemas.microsoft.com/office/drawing/2014/main" id="{3B80083D-F4BC-4977-9BB4-708A30FACB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472" y="4984822"/>
            <a:ext cx="1795347" cy="1276672"/>
          </a:xfrm>
          <a:prstGeom prst="rect">
            <a:avLst/>
          </a:prstGeom>
        </p:spPr>
      </p:pic>
      <p:pic>
        <p:nvPicPr>
          <p:cNvPr id="26" name="Picture 25">
            <a:extLst>
              <a:ext uri="{FF2B5EF4-FFF2-40B4-BE49-F238E27FC236}">
                <a16:creationId xmlns:a16="http://schemas.microsoft.com/office/drawing/2014/main" id="{6CED77C3-B51A-478C-AB0C-1F40360494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7149" y="4932864"/>
            <a:ext cx="1406373" cy="1152908"/>
          </a:xfrm>
          <a:prstGeom prst="rect">
            <a:avLst/>
          </a:prstGeom>
        </p:spPr>
      </p:pic>
      <p:sp>
        <p:nvSpPr>
          <p:cNvPr id="27" name="TextBox 26">
            <a:extLst>
              <a:ext uri="{FF2B5EF4-FFF2-40B4-BE49-F238E27FC236}">
                <a16:creationId xmlns:a16="http://schemas.microsoft.com/office/drawing/2014/main" id="{4F645E60-AC62-40FE-96C1-1A62DB3E7206}"/>
              </a:ext>
            </a:extLst>
          </p:cNvPr>
          <p:cNvSpPr txBox="1"/>
          <p:nvPr/>
        </p:nvSpPr>
        <p:spPr>
          <a:xfrm>
            <a:off x="2911065" y="4159225"/>
            <a:ext cx="2985145" cy="369332"/>
          </a:xfrm>
          <a:prstGeom prst="rect">
            <a:avLst/>
          </a:prstGeom>
          <a:solidFill>
            <a:schemeClr val="accent6">
              <a:lumMod val="40000"/>
              <a:lumOff val="60000"/>
            </a:schemeClr>
          </a:solidFill>
        </p:spPr>
        <p:txBody>
          <a:bodyPr wrap="square" rtlCol="0">
            <a:spAutoFit/>
          </a:bodyPr>
          <a:lstStyle/>
          <a:p>
            <a:pPr algn="ctr"/>
            <a:r>
              <a:rPr lang="en-US" b="1" dirty="0"/>
              <a:t>Chronic lung conditions</a:t>
            </a:r>
          </a:p>
        </p:txBody>
      </p:sp>
      <p:sp>
        <p:nvSpPr>
          <p:cNvPr id="28" name="TextBox 27">
            <a:extLst>
              <a:ext uri="{FF2B5EF4-FFF2-40B4-BE49-F238E27FC236}">
                <a16:creationId xmlns:a16="http://schemas.microsoft.com/office/drawing/2014/main" id="{A1F0D080-F92A-4502-95F6-AB8AA48004EE}"/>
              </a:ext>
            </a:extLst>
          </p:cNvPr>
          <p:cNvSpPr txBox="1"/>
          <p:nvPr/>
        </p:nvSpPr>
        <p:spPr>
          <a:xfrm>
            <a:off x="6265365" y="4136516"/>
            <a:ext cx="1668726" cy="369332"/>
          </a:xfrm>
          <a:prstGeom prst="rect">
            <a:avLst/>
          </a:prstGeom>
          <a:solidFill>
            <a:schemeClr val="accent6">
              <a:lumMod val="40000"/>
              <a:lumOff val="60000"/>
            </a:schemeClr>
          </a:solidFill>
        </p:spPr>
        <p:txBody>
          <a:bodyPr wrap="square" rtlCol="0">
            <a:spAutoFit/>
          </a:bodyPr>
          <a:lstStyle/>
          <a:p>
            <a:pPr algn="ctr"/>
            <a:r>
              <a:rPr lang="en-US" b="1" dirty="0"/>
              <a:t>Diabetes</a:t>
            </a:r>
          </a:p>
        </p:txBody>
      </p:sp>
      <p:sp>
        <p:nvSpPr>
          <p:cNvPr id="29" name="TextBox 28">
            <a:extLst>
              <a:ext uri="{FF2B5EF4-FFF2-40B4-BE49-F238E27FC236}">
                <a16:creationId xmlns:a16="http://schemas.microsoft.com/office/drawing/2014/main" id="{ADDC087E-2237-4B00-9057-4387089FDEB6}"/>
              </a:ext>
            </a:extLst>
          </p:cNvPr>
          <p:cNvSpPr txBox="1"/>
          <p:nvPr/>
        </p:nvSpPr>
        <p:spPr>
          <a:xfrm>
            <a:off x="8017727" y="4515281"/>
            <a:ext cx="1510924" cy="369332"/>
          </a:xfrm>
          <a:prstGeom prst="rect">
            <a:avLst/>
          </a:prstGeom>
          <a:noFill/>
        </p:spPr>
        <p:txBody>
          <a:bodyPr wrap="square" rtlCol="0">
            <a:spAutoFit/>
          </a:bodyPr>
          <a:lstStyle/>
          <a:p>
            <a:endParaRPr lang="en-US" dirty="0"/>
          </a:p>
        </p:txBody>
      </p:sp>
      <p:sp>
        <p:nvSpPr>
          <p:cNvPr id="30" name="TextBox 29">
            <a:extLst>
              <a:ext uri="{FF2B5EF4-FFF2-40B4-BE49-F238E27FC236}">
                <a16:creationId xmlns:a16="http://schemas.microsoft.com/office/drawing/2014/main" id="{07F95ACE-7B80-4D29-B3AD-20E25C9B888A}"/>
              </a:ext>
            </a:extLst>
          </p:cNvPr>
          <p:cNvSpPr txBox="1"/>
          <p:nvPr/>
        </p:nvSpPr>
        <p:spPr>
          <a:xfrm>
            <a:off x="8098423" y="4142846"/>
            <a:ext cx="1668726" cy="369332"/>
          </a:xfrm>
          <a:prstGeom prst="rect">
            <a:avLst/>
          </a:prstGeom>
          <a:solidFill>
            <a:schemeClr val="accent6">
              <a:lumMod val="40000"/>
              <a:lumOff val="60000"/>
            </a:schemeClr>
          </a:solidFill>
        </p:spPr>
        <p:txBody>
          <a:bodyPr wrap="square" rtlCol="0">
            <a:spAutoFit/>
          </a:bodyPr>
          <a:lstStyle/>
          <a:p>
            <a:pPr algn="ctr"/>
            <a:r>
              <a:rPr lang="en-US" b="1"/>
              <a:t>Alcoholics</a:t>
            </a:r>
            <a:endParaRPr lang="en-US" b="1" dirty="0"/>
          </a:p>
        </p:txBody>
      </p:sp>
      <p:sp>
        <p:nvSpPr>
          <p:cNvPr id="31" name="TextBox 30">
            <a:extLst>
              <a:ext uri="{FF2B5EF4-FFF2-40B4-BE49-F238E27FC236}">
                <a16:creationId xmlns:a16="http://schemas.microsoft.com/office/drawing/2014/main" id="{2849A04B-C0CB-4D11-A516-7DE031FE5B54}"/>
              </a:ext>
            </a:extLst>
          </p:cNvPr>
          <p:cNvSpPr txBox="1"/>
          <p:nvPr/>
        </p:nvSpPr>
        <p:spPr>
          <a:xfrm>
            <a:off x="9992331" y="4142846"/>
            <a:ext cx="1738533" cy="338554"/>
          </a:xfrm>
          <a:prstGeom prst="rect">
            <a:avLst/>
          </a:prstGeom>
          <a:solidFill>
            <a:schemeClr val="accent6">
              <a:lumMod val="40000"/>
              <a:lumOff val="60000"/>
            </a:schemeClr>
          </a:solidFill>
        </p:spPr>
        <p:txBody>
          <a:bodyPr wrap="square" rtlCol="0">
            <a:spAutoFit/>
          </a:bodyPr>
          <a:lstStyle/>
          <a:p>
            <a:pPr algn="ctr"/>
            <a:r>
              <a:rPr lang="en-US" sz="1600" b="1" dirty="0"/>
              <a:t>Cochlear implants</a:t>
            </a:r>
          </a:p>
        </p:txBody>
      </p:sp>
      <p:pic>
        <p:nvPicPr>
          <p:cNvPr id="33" name="Picture 32" descr="A picture containing indoor, window, floor, wall&#10;&#10;Description generated with very high confidence">
            <a:extLst>
              <a:ext uri="{FF2B5EF4-FFF2-40B4-BE49-F238E27FC236}">
                <a16:creationId xmlns:a16="http://schemas.microsoft.com/office/drawing/2014/main" id="{EF444BF5-DC72-4ABC-8F8A-DA814F99BC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4709" y="4908901"/>
            <a:ext cx="1569660" cy="1276673"/>
          </a:xfrm>
          <a:prstGeom prst="rect">
            <a:avLst/>
          </a:prstGeom>
        </p:spPr>
      </p:pic>
      <p:sp>
        <p:nvSpPr>
          <p:cNvPr id="34" name="TextBox 33">
            <a:extLst>
              <a:ext uri="{FF2B5EF4-FFF2-40B4-BE49-F238E27FC236}">
                <a16:creationId xmlns:a16="http://schemas.microsoft.com/office/drawing/2014/main" id="{307C30DD-B896-44F2-89F7-E50699C4A523}"/>
              </a:ext>
            </a:extLst>
          </p:cNvPr>
          <p:cNvSpPr txBox="1"/>
          <p:nvPr/>
        </p:nvSpPr>
        <p:spPr>
          <a:xfrm>
            <a:off x="2715973" y="6104296"/>
            <a:ext cx="1567633" cy="369332"/>
          </a:xfrm>
          <a:prstGeom prst="rect">
            <a:avLst/>
          </a:prstGeom>
          <a:solidFill>
            <a:schemeClr val="accent6">
              <a:lumMod val="40000"/>
              <a:lumOff val="60000"/>
            </a:schemeClr>
          </a:solidFill>
        </p:spPr>
        <p:txBody>
          <a:bodyPr wrap="square" rtlCol="0">
            <a:spAutoFit/>
          </a:bodyPr>
          <a:lstStyle/>
          <a:p>
            <a:pPr algn="ctr"/>
            <a:r>
              <a:rPr lang="en-US" b="1" dirty="0"/>
              <a:t>Radiotherapy</a:t>
            </a:r>
          </a:p>
        </p:txBody>
      </p:sp>
      <p:sp>
        <p:nvSpPr>
          <p:cNvPr id="35" name="TextBox 34">
            <a:extLst>
              <a:ext uri="{FF2B5EF4-FFF2-40B4-BE49-F238E27FC236}">
                <a16:creationId xmlns:a16="http://schemas.microsoft.com/office/drawing/2014/main" id="{2703CF23-1F93-41CA-870A-1F73B940E7C9}"/>
              </a:ext>
            </a:extLst>
          </p:cNvPr>
          <p:cNvSpPr txBox="1"/>
          <p:nvPr/>
        </p:nvSpPr>
        <p:spPr>
          <a:xfrm>
            <a:off x="5014709" y="6169199"/>
            <a:ext cx="1569660" cy="338554"/>
          </a:xfrm>
          <a:prstGeom prst="rect">
            <a:avLst/>
          </a:prstGeom>
          <a:solidFill>
            <a:schemeClr val="accent6">
              <a:lumMod val="40000"/>
              <a:lumOff val="60000"/>
            </a:schemeClr>
          </a:solidFill>
        </p:spPr>
        <p:txBody>
          <a:bodyPr wrap="square" rtlCol="0">
            <a:spAutoFit/>
          </a:bodyPr>
          <a:lstStyle/>
          <a:p>
            <a:pPr algn="ctr"/>
            <a:r>
              <a:rPr lang="en-US" sz="1600" b="1" dirty="0"/>
              <a:t>Chemotherapy</a:t>
            </a:r>
          </a:p>
        </p:txBody>
      </p:sp>
      <p:sp>
        <p:nvSpPr>
          <p:cNvPr id="36" name="TextBox 35">
            <a:extLst>
              <a:ext uri="{FF2B5EF4-FFF2-40B4-BE49-F238E27FC236}">
                <a16:creationId xmlns:a16="http://schemas.microsoft.com/office/drawing/2014/main" id="{3C7401BD-F799-44F3-BC43-E79A8837F0DD}"/>
              </a:ext>
            </a:extLst>
          </p:cNvPr>
          <p:cNvSpPr txBox="1"/>
          <p:nvPr/>
        </p:nvSpPr>
        <p:spPr>
          <a:xfrm>
            <a:off x="7214378" y="6087437"/>
            <a:ext cx="2020903" cy="307777"/>
          </a:xfrm>
          <a:prstGeom prst="rect">
            <a:avLst/>
          </a:prstGeom>
          <a:solidFill>
            <a:schemeClr val="accent6">
              <a:lumMod val="40000"/>
              <a:lumOff val="60000"/>
            </a:schemeClr>
          </a:solidFill>
        </p:spPr>
        <p:txBody>
          <a:bodyPr wrap="square" rtlCol="0">
            <a:spAutoFit/>
          </a:bodyPr>
          <a:lstStyle/>
          <a:p>
            <a:pPr algn="ctr"/>
            <a:r>
              <a:rPr lang="en-US" sz="1400" b="1" dirty="0"/>
              <a:t>Nursing Home Residents</a:t>
            </a:r>
          </a:p>
        </p:txBody>
      </p:sp>
      <p:sp>
        <p:nvSpPr>
          <p:cNvPr id="37" name="TextBox 36">
            <a:extLst>
              <a:ext uri="{FF2B5EF4-FFF2-40B4-BE49-F238E27FC236}">
                <a16:creationId xmlns:a16="http://schemas.microsoft.com/office/drawing/2014/main" id="{DF6CC825-2C8A-4BC5-92B1-09A5E838AEF9}"/>
              </a:ext>
            </a:extLst>
          </p:cNvPr>
          <p:cNvSpPr txBox="1"/>
          <p:nvPr/>
        </p:nvSpPr>
        <p:spPr>
          <a:xfrm>
            <a:off x="9740828" y="6103347"/>
            <a:ext cx="1668726" cy="369332"/>
          </a:xfrm>
          <a:prstGeom prst="rect">
            <a:avLst/>
          </a:prstGeom>
          <a:solidFill>
            <a:schemeClr val="accent6">
              <a:lumMod val="40000"/>
              <a:lumOff val="60000"/>
            </a:schemeClr>
          </a:solidFill>
        </p:spPr>
        <p:txBody>
          <a:bodyPr wrap="square" rtlCol="0">
            <a:spAutoFit/>
          </a:bodyPr>
          <a:lstStyle/>
          <a:p>
            <a:pPr algn="ctr"/>
            <a:r>
              <a:rPr lang="en-US" b="1" dirty="0"/>
              <a:t>Smokers</a:t>
            </a:r>
          </a:p>
        </p:txBody>
      </p:sp>
      <p:pic>
        <p:nvPicPr>
          <p:cNvPr id="4" name="Picture 3">
            <a:extLst>
              <a:ext uri="{FF2B5EF4-FFF2-40B4-BE49-F238E27FC236}">
                <a16:creationId xmlns:a16="http://schemas.microsoft.com/office/drawing/2014/main" id="{1CC650A0-C913-44E8-B4E2-21641B7DD3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0870" y="2740600"/>
            <a:ext cx="1101454" cy="1463726"/>
          </a:xfrm>
          <a:prstGeom prst="rect">
            <a:avLst/>
          </a:prstGeom>
        </p:spPr>
      </p:pic>
      <p:sp>
        <p:nvSpPr>
          <p:cNvPr id="7" name="Rectangle 6">
            <a:extLst>
              <a:ext uri="{FF2B5EF4-FFF2-40B4-BE49-F238E27FC236}">
                <a16:creationId xmlns:a16="http://schemas.microsoft.com/office/drawing/2014/main" id="{0B730C75-7E6D-44D6-9DA5-DA5E17D45CE5}"/>
              </a:ext>
            </a:extLst>
          </p:cNvPr>
          <p:cNvSpPr/>
          <p:nvPr/>
        </p:nvSpPr>
        <p:spPr>
          <a:xfrm>
            <a:off x="419326" y="1640999"/>
            <a:ext cx="10953768" cy="58477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3200" b="1" dirty="0">
                <a:solidFill>
                  <a:srgbClr val="FF0000"/>
                </a:solidFill>
                <a:latin typeface="Calibri   "/>
              </a:rPr>
              <a:t>Kung OO, </a:t>
            </a:r>
            <a:r>
              <a:rPr lang="en-US" sz="3200" b="1" dirty="0" err="1">
                <a:solidFill>
                  <a:srgbClr val="FF0000"/>
                </a:solidFill>
                <a:latin typeface="Calibri   "/>
              </a:rPr>
              <a:t>kailangan</a:t>
            </a:r>
            <a:r>
              <a:rPr lang="en-US" sz="3200" b="1" dirty="0">
                <a:solidFill>
                  <a:srgbClr val="FF0000"/>
                </a:solidFill>
                <a:latin typeface="Calibri   "/>
              </a:rPr>
              <a:t> </a:t>
            </a:r>
            <a:r>
              <a:rPr lang="en-US" sz="3200" b="1" dirty="0" err="1">
                <a:solidFill>
                  <a:srgbClr val="FF0000"/>
                </a:solidFill>
                <a:latin typeface="Calibri   "/>
              </a:rPr>
              <a:t>mo</a:t>
            </a:r>
            <a:r>
              <a:rPr lang="en-US" sz="3200" b="1" dirty="0">
                <a:solidFill>
                  <a:srgbClr val="FF0000"/>
                </a:solidFill>
                <a:latin typeface="Calibri   "/>
              </a:rPr>
              <a:t> ng </a:t>
            </a:r>
            <a:r>
              <a:rPr lang="en-US" sz="3200" b="1" dirty="0" err="1">
                <a:solidFill>
                  <a:srgbClr val="FF0000"/>
                </a:solidFill>
                <a:latin typeface="Calibri   "/>
              </a:rPr>
              <a:t>bakuna</a:t>
            </a:r>
            <a:r>
              <a:rPr lang="en-US" sz="3200" b="1" dirty="0">
                <a:solidFill>
                  <a:srgbClr val="FF0000"/>
                </a:solidFill>
                <a:latin typeface="Calibri   "/>
              </a:rPr>
              <a:t> para </a:t>
            </a:r>
            <a:r>
              <a:rPr lang="en-US" sz="3200" b="1" dirty="0" err="1">
                <a:solidFill>
                  <a:srgbClr val="FF0000"/>
                </a:solidFill>
                <a:latin typeface="Calibri   "/>
              </a:rPr>
              <a:t>maiwasa</a:t>
            </a:r>
            <a:r>
              <a:rPr lang="en-US" sz="3200" b="1" dirty="0">
                <a:solidFill>
                  <a:srgbClr val="FF0000"/>
                </a:solidFill>
                <a:latin typeface="Calibri   "/>
              </a:rPr>
              <a:t> ang </a:t>
            </a:r>
            <a:r>
              <a:rPr lang="en-US" sz="3200" b="1" dirty="0" err="1">
                <a:solidFill>
                  <a:srgbClr val="FF0000"/>
                </a:solidFill>
                <a:latin typeface="Calibri   "/>
              </a:rPr>
              <a:t>pulmonya</a:t>
            </a:r>
            <a:endParaRPr lang="en-US" sz="3200" dirty="0">
              <a:solidFill>
                <a:srgbClr val="FF0000"/>
              </a:solidFill>
            </a:endParaRPr>
          </a:p>
        </p:txBody>
      </p:sp>
    </p:spTree>
    <p:extLst>
      <p:ext uri="{BB962C8B-B14F-4D97-AF65-F5344CB8AC3E}">
        <p14:creationId xmlns:p14="http://schemas.microsoft.com/office/powerpoint/2010/main" val="49717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62"/>
            <a:ext cx="10515600" cy="1325563"/>
          </a:xfrm>
        </p:spPr>
        <p:txBody>
          <a:bodyPr>
            <a:normAutofit/>
          </a:bodyPr>
          <a:lstStyle/>
          <a:p>
            <a:r>
              <a:rPr lang="en-US" sz="3600" b="1" dirty="0" err="1">
                <a:solidFill>
                  <a:schemeClr val="bg1"/>
                </a:solidFill>
                <a:latin typeface="Calibri   "/>
              </a:rPr>
              <a:t>Bakit</a:t>
            </a:r>
            <a:r>
              <a:rPr lang="en-US" sz="3600" b="1" dirty="0">
                <a:solidFill>
                  <a:schemeClr val="bg1"/>
                </a:solidFill>
                <a:latin typeface="Calibri   "/>
              </a:rPr>
              <a:t> </a:t>
            </a:r>
            <a:r>
              <a:rPr lang="en-US" sz="3600" b="1" dirty="0" err="1">
                <a:solidFill>
                  <a:schemeClr val="bg1"/>
                </a:solidFill>
                <a:latin typeface="Calibri   "/>
              </a:rPr>
              <a:t>kailangan</a:t>
            </a:r>
            <a:r>
              <a:rPr lang="en-US" sz="3600" b="1" dirty="0">
                <a:solidFill>
                  <a:schemeClr val="bg1"/>
                </a:solidFill>
                <a:latin typeface="Calibri   "/>
              </a:rPr>
              <a:t> ng </a:t>
            </a:r>
            <a:r>
              <a:rPr lang="en-US" sz="3600" b="1" dirty="0" err="1">
                <a:solidFill>
                  <a:schemeClr val="bg1"/>
                </a:solidFill>
                <a:latin typeface="Calibri   "/>
              </a:rPr>
              <a:t>bakuna</a:t>
            </a:r>
            <a:r>
              <a:rPr lang="en-US" sz="3600" b="1" dirty="0">
                <a:solidFill>
                  <a:schemeClr val="bg1"/>
                </a:solidFill>
                <a:latin typeface="Calibri   "/>
              </a:rPr>
              <a:t> </a:t>
            </a:r>
            <a:r>
              <a:rPr lang="en-US" sz="3600" b="1" dirty="0" err="1">
                <a:solidFill>
                  <a:schemeClr val="bg1"/>
                </a:solidFill>
                <a:latin typeface="Calibri   "/>
              </a:rPr>
              <a:t>sa</a:t>
            </a:r>
            <a:r>
              <a:rPr lang="en-US" sz="3600" b="1" dirty="0">
                <a:solidFill>
                  <a:schemeClr val="bg1"/>
                </a:solidFill>
                <a:latin typeface="Calibri   "/>
              </a:rPr>
              <a:t> </a:t>
            </a:r>
            <a:r>
              <a:rPr lang="en-US" sz="3600" b="1" dirty="0" err="1">
                <a:solidFill>
                  <a:schemeClr val="bg1"/>
                </a:solidFill>
                <a:latin typeface="Calibri   "/>
              </a:rPr>
              <a:t>pulmonya</a:t>
            </a:r>
            <a:r>
              <a:rPr lang="en-US" sz="3600" b="1" dirty="0">
                <a:solidFill>
                  <a:schemeClr val="bg1"/>
                </a:solidFill>
                <a:latin typeface="Calibri   "/>
              </a:rPr>
              <a:t> ng </a:t>
            </a:r>
            <a:r>
              <a:rPr lang="en-US" sz="3600" b="1" dirty="0" err="1">
                <a:solidFill>
                  <a:schemeClr val="bg1"/>
                </a:solidFill>
                <a:latin typeface="Calibri   "/>
              </a:rPr>
              <a:t>mga</a:t>
            </a:r>
            <a:r>
              <a:rPr lang="en-US" sz="3600" b="1" dirty="0">
                <a:solidFill>
                  <a:schemeClr val="bg1"/>
                </a:solidFill>
                <a:latin typeface="Calibri   "/>
              </a:rPr>
              <a:t> </a:t>
            </a:r>
            <a:r>
              <a:rPr lang="en-US" sz="3600" b="1" dirty="0" err="1">
                <a:solidFill>
                  <a:schemeClr val="bg1"/>
                </a:solidFill>
                <a:latin typeface="Calibri   "/>
              </a:rPr>
              <a:t>sumusunod</a:t>
            </a:r>
            <a:r>
              <a:rPr lang="en-US" sz="3600" b="1" dirty="0">
                <a:solidFill>
                  <a:schemeClr val="bg1"/>
                </a:solidFill>
                <a:latin typeface="Calibri   "/>
              </a:rPr>
              <a:t>?</a:t>
            </a:r>
          </a:p>
        </p:txBody>
      </p:sp>
      <p:sp>
        <p:nvSpPr>
          <p:cNvPr id="5" name="TextBox 4"/>
          <p:cNvSpPr txBox="1"/>
          <p:nvPr/>
        </p:nvSpPr>
        <p:spPr>
          <a:xfrm>
            <a:off x="7162800" y="6463100"/>
            <a:ext cx="3352800" cy="276999"/>
          </a:xfrm>
          <a:prstGeom prst="rect">
            <a:avLst/>
          </a:prstGeom>
          <a:noFill/>
        </p:spPr>
        <p:txBody>
          <a:bodyPr wrap="square" rtlCol="0">
            <a:spAutoFit/>
          </a:bodyPr>
          <a:lstStyle/>
          <a:p>
            <a:pPr algn="r"/>
            <a:r>
              <a:rPr lang="en-US" sz="1200" i="1" dirty="0"/>
              <a:t>PSMID, April 2017</a:t>
            </a:r>
          </a:p>
        </p:txBody>
      </p:sp>
      <p:pic>
        <p:nvPicPr>
          <p:cNvPr id="11" name="Picture 10">
            <a:extLst>
              <a:ext uri="{FF2B5EF4-FFF2-40B4-BE49-F238E27FC236}">
                <a16:creationId xmlns:a16="http://schemas.microsoft.com/office/drawing/2014/main" id="{097532A8-7DE1-4E4D-9F58-A9C6CE367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05" y="2408338"/>
            <a:ext cx="1953322" cy="1935553"/>
          </a:xfrm>
          <a:prstGeom prst="rect">
            <a:avLst/>
          </a:prstGeom>
        </p:spPr>
      </p:pic>
      <p:pic>
        <p:nvPicPr>
          <p:cNvPr id="13" name="Picture 12" descr="A close up of a womans face&#10;&#10;Description generated with high confidence">
            <a:extLst>
              <a:ext uri="{FF2B5EF4-FFF2-40B4-BE49-F238E27FC236}">
                <a16:creationId xmlns:a16="http://schemas.microsoft.com/office/drawing/2014/main" id="{CFA0F479-8907-47DE-9A58-A01CDD6E8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0217" y="2591283"/>
            <a:ext cx="1538446" cy="1592181"/>
          </a:xfrm>
          <a:prstGeom prst="rect">
            <a:avLst/>
          </a:prstGeom>
          <a:solidFill>
            <a:srgbClr val="00837B"/>
          </a:solidFill>
        </p:spPr>
      </p:pic>
      <p:sp>
        <p:nvSpPr>
          <p:cNvPr id="14" name="TextBox 13">
            <a:extLst>
              <a:ext uri="{FF2B5EF4-FFF2-40B4-BE49-F238E27FC236}">
                <a16:creationId xmlns:a16="http://schemas.microsoft.com/office/drawing/2014/main" id="{CE779A1E-A2B6-4A5B-8EF1-D8A7D7E55182}"/>
              </a:ext>
            </a:extLst>
          </p:cNvPr>
          <p:cNvSpPr txBox="1"/>
          <p:nvPr/>
        </p:nvSpPr>
        <p:spPr>
          <a:xfrm>
            <a:off x="4257910" y="2602543"/>
            <a:ext cx="1638300" cy="1569660"/>
          </a:xfrm>
          <a:prstGeom prst="rect">
            <a:avLst/>
          </a:prstGeom>
          <a:solidFill>
            <a:srgbClr val="00837B"/>
          </a:solidFill>
        </p:spPr>
        <p:txBody>
          <a:bodyPr wrap="square" rtlCol="0" anchor="ctr">
            <a:spAutoFit/>
          </a:bodyPr>
          <a:lstStyle/>
          <a:p>
            <a:pPr algn="ctr"/>
            <a:r>
              <a:rPr lang="en-US" sz="9600" dirty="0">
                <a:solidFill>
                  <a:schemeClr val="bg1"/>
                </a:solidFill>
              </a:rPr>
              <a:t>TB</a:t>
            </a:r>
          </a:p>
        </p:txBody>
      </p:sp>
      <p:pic>
        <p:nvPicPr>
          <p:cNvPr id="16" name="Picture 15" descr="A picture containing table&#10;&#10;Description generated with high confidence">
            <a:extLst>
              <a:ext uri="{FF2B5EF4-FFF2-40B4-BE49-F238E27FC236}">
                <a16:creationId xmlns:a16="http://schemas.microsoft.com/office/drawing/2014/main" id="{2720368E-1E26-4770-BE89-13F224935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5791" y="2566471"/>
            <a:ext cx="1638300" cy="1569661"/>
          </a:xfrm>
          <a:prstGeom prst="rect">
            <a:avLst/>
          </a:prstGeom>
          <a:solidFill>
            <a:schemeClr val="accent4">
              <a:lumMod val="40000"/>
              <a:lumOff val="60000"/>
            </a:schemeClr>
          </a:solidFill>
        </p:spPr>
      </p:pic>
      <p:pic>
        <p:nvPicPr>
          <p:cNvPr id="18" name="Picture 17" descr="A glass of wine&#10;&#10;Description generated with high confidence">
            <a:extLst>
              <a:ext uri="{FF2B5EF4-FFF2-40B4-BE49-F238E27FC236}">
                <a16:creationId xmlns:a16="http://schemas.microsoft.com/office/drawing/2014/main" id="{5D77DA8B-9FE7-4E18-B132-AD9C3F773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848" y="2579679"/>
            <a:ext cx="1638301" cy="1539362"/>
          </a:xfrm>
          <a:prstGeom prst="rect">
            <a:avLst/>
          </a:prstGeom>
        </p:spPr>
      </p:pic>
      <p:sp>
        <p:nvSpPr>
          <p:cNvPr id="20" name="TextBox 19">
            <a:extLst>
              <a:ext uri="{FF2B5EF4-FFF2-40B4-BE49-F238E27FC236}">
                <a16:creationId xmlns:a16="http://schemas.microsoft.com/office/drawing/2014/main" id="{83A76788-3288-4BCA-94DD-79BB9CEBA27C}"/>
              </a:ext>
            </a:extLst>
          </p:cNvPr>
          <p:cNvSpPr txBox="1"/>
          <p:nvPr/>
        </p:nvSpPr>
        <p:spPr>
          <a:xfrm>
            <a:off x="794135" y="4932863"/>
            <a:ext cx="1569661" cy="1200329"/>
          </a:xfrm>
          <a:prstGeom prst="rect">
            <a:avLst/>
          </a:prstGeom>
          <a:solidFill>
            <a:srgbClr val="FF0000"/>
          </a:solidFill>
        </p:spPr>
        <p:txBody>
          <a:bodyPr wrap="square" rtlCol="0" anchor="ctr">
            <a:spAutoFit/>
          </a:bodyPr>
          <a:lstStyle/>
          <a:p>
            <a:pPr algn="ctr"/>
            <a:r>
              <a:rPr lang="en-US" sz="7200" dirty="0">
                <a:solidFill>
                  <a:schemeClr val="bg1"/>
                </a:solidFill>
              </a:rPr>
              <a:t>HIV</a:t>
            </a:r>
          </a:p>
        </p:txBody>
      </p:sp>
      <p:pic>
        <p:nvPicPr>
          <p:cNvPr id="22" name="Picture 21" descr="A close up of a logo&#10;&#10;Description generated with high confidence">
            <a:extLst>
              <a:ext uri="{FF2B5EF4-FFF2-40B4-BE49-F238E27FC236}">
                <a16:creationId xmlns:a16="http://schemas.microsoft.com/office/drawing/2014/main" id="{DC1FF0F1-F92A-4618-9CD1-0427E7A997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3946" y="4932863"/>
            <a:ext cx="1569660" cy="1163636"/>
          </a:xfrm>
          <a:prstGeom prst="rect">
            <a:avLst/>
          </a:prstGeom>
        </p:spPr>
      </p:pic>
      <p:pic>
        <p:nvPicPr>
          <p:cNvPr id="24" name="Picture 23" descr="A picture containing toy, vector graphics&#10;&#10;Description generated with very high confidence">
            <a:extLst>
              <a:ext uri="{FF2B5EF4-FFF2-40B4-BE49-F238E27FC236}">
                <a16:creationId xmlns:a16="http://schemas.microsoft.com/office/drawing/2014/main" id="{3B80083D-F4BC-4977-9BB4-708A30FACB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472" y="4984822"/>
            <a:ext cx="1795347" cy="1276672"/>
          </a:xfrm>
          <a:prstGeom prst="rect">
            <a:avLst/>
          </a:prstGeom>
        </p:spPr>
      </p:pic>
      <p:pic>
        <p:nvPicPr>
          <p:cNvPr id="26" name="Picture 25">
            <a:extLst>
              <a:ext uri="{FF2B5EF4-FFF2-40B4-BE49-F238E27FC236}">
                <a16:creationId xmlns:a16="http://schemas.microsoft.com/office/drawing/2014/main" id="{6CED77C3-B51A-478C-AB0C-1F40360494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7149" y="4932864"/>
            <a:ext cx="1406373" cy="1152908"/>
          </a:xfrm>
          <a:prstGeom prst="rect">
            <a:avLst/>
          </a:prstGeom>
        </p:spPr>
      </p:pic>
      <p:sp>
        <p:nvSpPr>
          <p:cNvPr id="27" name="TextBox 26">
            <a:extLst>
              <a:ext uri="{FF2B5EF4-FFF2-40B4-BE49-F238E27FC236}">
                <a16:creationId xmlns:a16="http://schemas.microsoft.com/office/drawing/2014/main" id="{4F645E60-AC62-40FE-96C1-1A62DB3E7206}"/>
              </a:ext>
            </a:extLst>
          </p:cNvPr>
          <p:cNvSpPr txBox="1"/>
          <p:nvPr/>
        </p:nvSpPr>
        <p:spPr>
          <a:xfrm>
            <a:off x="2911065" y="4159225"/>
            <a:ext cx="2985145" cy="369332"/>
          </a:xfrm>
          <a:prstGeom prst="rect">
            <a:avLst/>
          </a:prstGeom>
          <a:solidFill>
            <a:schemeClr val="accent6">
              <a:lumMod val="40000"/>
              <a:lumOff val="60000"/>
            </a:schemeClr>
          </a:solidFill>
        </p:spPr>
        <p:txBody>
          <a:bodyPr wrap="square" rtlCol="0">
            <a:spAutoFit/>
          </a:bodyPr>
          <a:lstStyle/>
          <a:p>
            <a:pPr algn="ctr"/>
            <a:r>
              <a:rPr lang="en-US" b="1" dirty="0"/>
              <a:t>Chronic lung conditions</a:t>
            </a:r>
          </a:p>
        </p:txBody>
      </p:sp>
      <p:sp>
        <p:nvSpPr>
          <p:cNvPr id="28" name="TextBox 27">
            <a:extLst>
              <a:ext uri="{FF2B5EF4-FFF2-40B4-BE49-F238E27FC236}">
                <a16:creationId xmlns:a16="http://schemas.microsoft.com/office/drawing/2014/main" id="{A1F0D080-F92A-4502-95F6-AB8AA48004EE}"/>
              </a:ext>
            </a:extLst>
          </p:cNvPr>
          <p:cNvSpPr txBox="1"/>
          <p:nvPr/>
        </p:nvSpPr>
        <p:spPr>
          <a:xfrm>
            <a:off x="6265365" y="4136516"/>
            <a:ext cx="1668726" cy="369332"/>
          </a:xfrm>
          <a:prstGeom prst="rect">
            <a:avLst/>
          </a:prstGeom>
          <a:solidFill>
            <a:schemeClr val="accent6">
              <a:lumMod val="40000"/>
              <a:lumOff val="60000"/>
            </a:schemeClr>
          </a:solidFill>
        </p:spPr>
        <p:txBody>
          <a:bodyPr wrap="square" rtlCol="0">
            <a:spAutoFit/>
          </a:bodyPr>
          <a:lstStyle/>
          <a:p>
            <a:pPr algn="ctr"/>
            <a:r>
              <a:rPr lang="en-US" b="1" dirty="0"/>
              <a:t>Diabetes</a:t>
            </a:r>
          </a:p>
        </p:txBody>
      </p:sp>
      <p:sp>
        <p:nvSpPr>
          <p:cNvPr id="29" name="TextBox 28">
            <a:extLst>
              <a:ext uri="{FF2B5EF4-FFF2-40B4-BE49-F238E27FC236}">
                <a16:creationId xmlns:a16="http://schemas.microsoft.com/office/drawing/2014/main" id="{ADDC087E-2237-4B00-9057-4387089FDEB6}"/>
              </a:ext>
            </a:extLst>
          </p:cNvPr>
          <p:cNvSpPr txBox="1"/>
          <p:nvPr/>
        </p:nvSpPr>
        <p:spPr>
          <a:xfrm>
            <a:off x="8017727" y="4515281"/>
            <a:ext cx="1510924" cy="369332"/>
          </a:xfrm>
          <a:prstGeom prst="rect">
            <a:avLst/>
          </a:prstGeom>
          <a:noFill/>
        </p:spPr>
        <p:txBody>
          <a:bodyPr wrap="square" rtlCol="0">
            <a:spAutoFit/>
          </a:bodyPr>
          <a:lstStyle/>
          <a:p>
            <a:endParaRPr lang="en-US" dirty="0"/>
          </a:p>
        </p:txBody>
      </p:sp>
      <p:sp>
        <p:nvSpPr>
          <p:cNvPr id="30" name="TextBox 29">
            <a:extLst>
              <a:ext uri="{FF2B5EF4-FFF2-40B4-BE49-F238E27FC236}">
                <a16:creationId xmlns:a16="http://schemas.microsoft.com/office/drawing/2014/main" id="{07F95ACE-7B80-4D29-B3AD-20E25C9B888A}"/>
              </a:ext>
            </a:extLst>
          </p:cNvPr>
          <p:cNvSpPr txBox="1"/>
          <p:nvPr/>
        </p:nvSpPr>
        <p:spPr>
          <a:xfrm>
            <a:off x="8098423" y="4142846"/>
            <a:ext cx="1668726" cy="369332"/>
          </a:xfrm>
          <a:prstGeom prst="rect">
            <a:avLst/>
          </a:prstGeom>
          <a:solidFill>
            <a:schemeClr val="accent6">
              <a:lumMod val="40000"/>
              <a:lumOff val="60000"/>
            </a:schemeClr>
          </a:solidFill>
        </p:spPr>
        <p:txBody>
          <a:bodyPr wrap="square" rtlCol="0">
            <a:spAutoFit/>
          </a:bodyPr>
          <a:lstStyle/>
          <a:p>
            <a:pPr algn="ctr"/>
            <a:r>
              <a:rPr lang="en-US" b="1"/>
              <a:t>Alcoholics</a:t>
            </a:r>
            <a:endParaRPr lang="en-US" b="1" dirty="0"/>
          </a:p>
        </p:txBody>
      </p:sp>
      <p:sp>
        <p:nvSpPr>
          <p:cNvPr id="31" name="TextBox 30">
            <a:extLst>
              <a:ext uri="{FF2B5EF4-FFF2-40B4-BE49-F238E27FC236}">
                <a16:creationId xmlns:a16="http://schemas.microsoft.com/office/drawing/2014/main" id="{2849A04B-C0CB-4D11-A516-7DE031FE5B54}"/>
              </a:ext>
            </a:extLst>
          </p:cNvPr>
          <p:cNvSpPr txBox="1"/>
          <p:nvPr/>
        </p:nvSpPr>
        <p:spPr>
          <a:xfrm>
            <a:off x="9992331" y="4142846"/>
            <a:ext cx="1738533" cy="338554"/>
          </a:xfrm>
          <a:prstGeom prst="rect">
            <a:avLst/>
          </a:prstGeom>
          <a:solidFill>
            <a:schemeClr val="accent6">
              <a:lumMod val="40000"/>
              <a:lumOff val="60000"/>
            </a:schemeClr>
          </a:solidFill>
        </p:spPr>
        <p:txBody>
          <a:bodyPr wrap="square" rtlCol="0">
            <a:spAutoFit/>
          </a:bodyPr>
          <a:lstStyle/>
          <a:p>
            <a:pPr algn="ctr"/>
            <a:r>
              <a:rPr lang="en-US" sz="1600" b="1" dirty="0"/>
              <a:t>Cochlear implants</a:t>
            </a:r>
          </a:p>
        </p:txBody>
      </p:sp>
      <p:pic>
        <p:nvPicPr>
          <p:cNvPr id="33" name="Picture 32" descr="A picture containing indoor, window, floor, wall&#10;&#10;Description generated with very high confidence">
            <a:extLst>
              <a:ext uri="{FF2B5EF4-FFF2-40B4-BE49-F238E27FC236}">
                <a16:creationId xmlns:a16="http://schemas.microsoft.com/office/drawing/2014/main" id="{EF444BF5-DC72-4ABC-8F8A-DA814F99BC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14709" y="4908901"/>
            <a:ext cx="1569660" cy="1276673"/>
          </a:xfrm>
          <a:prstGeom prst="rect">
            <a:avLst/>
          </a:prstGeom>
        </p:spPr>
      </p:pic>
      <p:sp>
        <p:nvSpPr>
          <p:cNvPr id="34" name="TextBox 33">
            <a:extLst>
              <a:ext uri="{FF2B5EF4-FFF2-40B4-BE49-F238E27FC236}">
                <a16:creationId xmlns:a16="http://schemas.microsoft.com/office/drawing/2014/main" id="{307C30DD-B896-44F2-89F7-E50699C4A523}"/>
              </a:ext>
            </a:extLst>
          </p:cNvPr>
          <p:cNvSpPr txBox="1"/>
          <p:nvPr/>
        </p:nvSpPr>
        <p:spPr>
          <a:xfrm>
            <a:off x="2715973" y="6104296"/>
            <a:ext cx="1567633" cy="369332"/>
          </a:xfrm>
          <a:prstGeom prst="rect">
            <a:avLst/>
          </a:prstGeom>
          <a:solidFill>
            <a:schemeClr val="accent6">
              <a:lumMod val="40000"/>
              <a:lumOff val="60000"/>
            </a:schemeClr>
          </a:solidFill>
        </p:spPr>
        <p:txBody>
          <a:bodyPr wrap="square" rtlCol="0">
            <a:spAutoFit/>
          </a:bodyPr>
          <a:lstStyle/>
          <a:p>
            <a:pPr algn="ctr"/>
            <a:r>
              <a:rPr lang="en-US" b="1" dirty="0"/>
              <a:t>Radiotherapy</a:t>
            </a:r>
          </a:p>
        </p:txBody>
      </p:sp>
      <p:sp>
        <p:nvSpPr>
          <p:cNvPr id="35" name="TextBox 34">
            <a:extLst>
              <a:ext uri="{FF2B5EF4-FFF2-40B4-BE49-F238E27FC236}">
                <a16:creationId xmlns:a16="http://schemas.microsoft.com/office/drawing/2014/main" id="{2703CF23-1F93-41CA-870A-1F73B940E7C9}"/>
              </a:ext>
            </a:extLst>
          </p:cNvPr>
          <p:cNvSpPr txBox="1"/>
          <p:nvPr/>
        </p:nvSpPr>
        <p:spPr>
          <a:xfrm>
            <a:off x="5014709" y="6169199"/>
            <a:ext cx="1569660" cy="338554"/>
          </a:xfrm>
          <a:prstGeom prst="rect">
            <a:avLst/>
          </a:prstGeom>
          <a:solidFill>
            <a:schemeClr val="accent6">
              <a:lumMod val="40000"/>
              <a:lumOff val="60000"/>
            </a:schemeClr>
          </a:solidFill>
        </p:spPr>
        <p:txBody>
          <a:bodyPr wrap="square" rtlCol="0">
            <a:spAutoFit/>
          </a:bodyPr>
          <a:lstStyle/>
          <a:p>
            <a:pPr algn="ctr"/>
            <a:r>
              <a:rPr lang="en-US" sz="1600" b="1" dirty="0"/>
              <a:t>Chemotherapy</a:t>
            </a:r>
          </a:p>
        </p:txBody>
      </p:sp>
      <p:sp>
        <p:nvSpPr>
          <p:cNvPr id="36" name="TextBox 35">
            <a:extLst>
              <a:ext uri="{FF2B5EF4-FFF2-40B4-BE49-F238E27FC236}">
                <a16:creationId xmlns:a16="http://schemas.microsoft.com/office/drawing/2014/main" id="{3C7401BD-F799-44F3-BC43-E79A8837F0DD}"/>
              </a:ext>
            </a:extLst>
          </p:cNvPr>
          <p:cNvSpPr txBox="1"/>
          <p:nvPr/>
        </p:nvSpPr>
        <p:spPr>
          <a:xfrm>
            <a:off x="7214378" y="6087437"/>
            <a:ext cx="2020903" cy="307777"/>
          </a:xfrm>
          <a:prstGeom prst="rect">
            <a:avLst/>
          </a:prstGeom>
          <a:solidFill>
            <a:schemeClr val="accent6">
              <a:lumMod val="40000"/>
              <a:lumOff val="60000"/>
            </a:schemeClr>
          </a:solidFill>
        </p:spPr>
        <p:txBody>
          <a:bodyPr wrap="square" rtlCol="0">
            <a:spAutoFit/>
          </a:bodyPr>
          <a:lstStyle/>
          <a:p>
            <a:pPr algn="ctr"/>
            <a:r>
              <a:rPr lang="en-US" sz="1400" b="1" dirty="0"/>
              <a:t>Nursing Home Residents</a:t>
            </a:r>
          </a:p>
        </p:txBody>
      </p:sp>
      <p:sp>
        <p:nvSpPr>
          <p:cNvPr id="37" name="TextBox 36">
            <a:extLst>
              <a:ext uri="{FF2B5EF4-FFF2-40B4-BE49-F238E27FC236}">
                <a16:creationId xmlns:a16="http://schemas.microsoft.com/office/drawing/2014/main" id="{DF6CC825-2C8A-4BC5-92B1-09A5E838AEF9}"/>
              </a:ext>
            </a:extLst>
          </p:cNvPr>
          <p:cNvSpPr txBox="1"/>
          <p:nvPr/>
        </p:nvSpPr>
        <p:spPr>
          <a:xfrm>
            <a:off x="9740828" y="6103347"/>
            <a:ext cx="1668726" cy="369332"/>
          </a:xfrm>
          <a:prstGeom prst="rect">
            <a:avLst/>
          </a:prstGeom>
          <a:solidFill>
            <a:schemeClr val="accent6">
              <a:lumMod val="40000"/>
              <a:lumOff val="60000"/>
            </a:schemeClr>
          </a:solidFill>
        </p:spPr>
        <p:txBody>
          <a:bodyPr wrap="square" rtlCol="0">
            <a:spAutoFit/>
          </a:bodyPr>
          <a:lstStyle/>
          <a:p>
            <a:pPr algn="ctr"/>
            <a:r>
              <a:rPr lang="en-US" b="1" dirty="0"/>
              <a:t>Smokers</a:t>
            </a:r>
          </a:p>
        </p:txBody>
      </p:sp>
      <p:pic>
        <p:nvPicPr>
          <p:cNvPr id="4" name="Picture 3">
            <a:extLst>
              <a:ext uri="{FF2B5EF4-FFF2-40B4-BE49-F238E27FC236}">
                <a16:creationId xmlns:a16="http://schemas.microsoft.com/office/drawing/2014/main" id="{1CC650A0-C913-44E8-B4E2-21641B7DD3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10870" y="2740600"/>
            <a:ext cx="1101454" cy="1463726"/>
          </a:xfrm>
          <a:prstGeom prst="rect">
            <a:avLst/>
          </a:prstGeom>
        </p:spPr>
      </p:pic>
      <p:sp>
        <p:nvSpPr>
          <p:cNvPr id="32" name="Rectangle 31">
            <a:extLst>
              <a:ext uri="{FF2B5EF4-FFF2-40B4-BE49-F238E27FC236}">
                <a16:creationId xmlns:a16="http://schemas.microsoft.com/office/drawing/2014/main" id="{85BB367F-05B9-42AB-B2C6-13158B44B177}"/>
              </a:ext>
            </a:extLst>
          </p:cNvPr>
          <p:cNvSpPr/>
          <p:nvPr/>
        </p:nvSpPr>
        <p:spPr>
          <a:xfrm>
            <a:off x="848073" y="1319859"/>
            <a:ext cx="10561481" cy="107721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en-US" sz="3200" b="1" dirty="0" err="1">
                <a:solidFill>
                  <a:srgbClr val="FF0000"/>
                </a:solidFill>
                <a:latin typeface="Calibri   "/>
              </a:rPr>
              <a:t>Dahil</a:t>
            </a:r>
            <a:r>
              <a:rPr lang="en-US" sz="3200" b="1" dirty="0">
                <a:solidFill>
                  <a:srgbClr val="FF0000"/>
                </a:solidFill>
                <a:latin typeface="Calibri   "/>
              </a:rPr>
              <a:t> mas </a:t>
            </a:r>
            <a:r>
              <a:rPr lang="en-US" sz="3200" b="1" dirty="0" err="1">
                <a:solidFill>
                  <a:srgbClr val="FF0000"/>
                </a:solidFill>
                <a:latin typeface="Calibri   "/>
              </a:rPr>
              <a:t>mataas</a:t>
            </a:r>
            <a:r>
              <a:rPr lang="en-US" sz="3200" b="1" dirty="0">
                <a:solidFill>
                  <a:srgbClr val="FF0000"/>
                </a:solidFill>
                <a:latin typeface="Calibri   "/>
              </a:rPr>
              <a:t> ang </a:t>
            </a:r>
            <a:r>
              <a:rPr lang="en-US" sz="3200" b="1" dirty="0" err="1">
                <a:solidFill>
                  <a:srgbClr val="FF0000"/>
                </a:solidFill>
                <a:latin typeface="Calibri   "/>
              </a:rPr>
              <a:t>posibilidad</a:t>
            </a:r>
            <a:r>
              <a:rPr lang="en-US" sz="3200" b="1" dirty="0">
                <a:solidFill>
                  <a:srgbClr val="FF0000"/>
                </a:solidFill>
                <a:latin typeface="Calibri   "/>
              </a:rPr>
              <a:t> </a:t>
            </a:r>
            <a:r>
              <a:rPr lang="en-US" sz="3200" b="1" dirty="0" err="1">
                <a:solidFill>
                  <a:srgbClr val="FF0000"/>
                </a:solidFill>
                <a:latin typeface="Calibri   "/>
              </a:rPr>
              <a:t>na</a:t>
            </a:r>
            <a:r>
              <a:rPr lang="en-US" sz="3200" b="1" dirty="0">
                <a:solidFill>
                  <a:srgbClr val="FF0000"/>
                </a:solidFill>
                <a:latin typeface="Calibri   "/>
              </a:rPr>
              <a:t> </a:t>
            </a:r>
            <a:r>
              <a:rPr lang="en-US" sz="3200" b="1" dirty="0" err="1">
                <a:solidFill>
                  <a:srgbClr val="FF0000"/>
                </a:solidFill>
                <a:latin typeface="Calibri   "/>
              </a:rPr>
              <a:t>magkaron</a:t>
            </a:r>
            <a:r>
              <a:rPr lang="en-US" sz="3200" b="1" dirty="0">
                <a:solidFill>
                  <a:srgbClr val="FF0000"/>
                </a:solidFill>
                <a:latin typeface="Calibri   "/>
              </a:rPr>
              <a:t> ng </a:t>
            </a:r>
            <a:r>
              <a:rPr lang="en-US" sz="3200" b="1" dirty="0" err="1">
                <a:solidFill>
                  <a:srgbClr val="FF0000"/>
                </a:solidFill>
                <a:latin typeface="Calibri   "/>
              </a:rPr>
              <a:t>pulmonya</a:t>
            </a:r>
            <a:r>
              <a:rPr lang="en-US" sz="3200" b="1" dirty="0">
                <a:solidFill>
                  <a:srgbClr val="FF0000"/>
                </a:solidFill>
                <a:latin typeface="Calibri   "/>
              </a:rPr>
              <a:t> </a:t>
            </a:r>
          </a:p>
          <a:p>
            <a:pPr algn="ctr"/>
            <a:r>
              <a:rPr lang="en-US" sz="3200" b="1" dirty="0">
                <a:solidFill>
                  <a:srgbClr val="FF0000"/>
                </a:solidFill>
                <a:latin typeface="Calibri   "/>
              </a:rPr>
              <a:t>kung </a:t>
            </a:r>
            <a:r>
              <a:rPr lang="en-US" sz="3200" b="1" dirty="0" err="1">
                <a:solidFill>
                  <a:srgbClr val="FF0000"/>
                </a:solidFill>
                <a:latin typeface="Calibri   "/>
              </a:rPr>
              <a:t>ikaw</a:t>
            </a:r>
            <a:r>
              <a:rPr lang="en-US" sz="3200" b="1" dirty="0">
                <a:solidFill>
                  <a:srgbClr val="FF0000"/>
                </a:solidFill>
                <a:latin typeface="Calibri   "/>
              </a:rPr>
              <a:t> ay </a:t>
            </a:r>
            <a:r>
              <a:rPr lang="en-US" sz="3200" b="1" dirty="0" err="1">
                <a:solidFill>
                  <a:srgbClr val="FF0000"/>
                </a:solidFill>
                <a:latin typeface="Calibri   "/>
              </a:rPr>
              <a:t>isa</a:t>
            </a:r>
            <a:r>
              <a:rPr lang="en-US" sz="3200" b="1" dirty="0">
                <a:solidFill>
                  <a:srgbClr val="FF0000"/>
                </a:solidFill>
                <a:latin typeface="Calibri   "/>
              </a:rPr>
              <a:t> </a:t>
            </a:r>
            <a:r>
              <a:rPr lang="en-US" sz="3200" b="1" dirty="0" err="1">
                <a:solidFill>
                  <a:srgbClr val="FF0000"/>
                </a:solidFill>
                <a:latin typeface="Calibri   "/>
              </a:rPr>
              <a:t>sa</a:t>
            </a:r>
            <a:r>
              <a:rPr lang="en-US" sz="3200" b="1" dirty="0">
                <a:solidFill>
                  <a:srgbClr val="FF0000"/>
                </a:solidFill>
                <a:latin typeface="Calibri   "/>
              </a:rPr>
              <a:t> </a:t>
            </a:r>
            <a:r>
              <a:rPr lang="en-US" sz="3200" b="1" dirty="0" err="1">
                <a:solidFill>
                  <a:srgbClr val="FF0000"/>
                </a:solidFill>
                <a:latin typeface="Calibri   "/>
              </a:rPr>
              <a:t>mga</a:t>
            </a:r>
            <a:r>
              <a:rPr lang="en-US" sz="3200" b="1" dirty="0">
                <a:solidFill>
                  <a:srgbClr val="FF0000"/>
                </a:solidFill>
                <a:latin typeface="Calibri   "/>
              </a:rPr>
              <a:t> </a:t>
            </a:r>
            <a:r>
              <a:rPr lang="en-US" sz="3200" b="1" dirty="0" err="1">
                <a:solidFill>
                  <a:srgbClr val="FF0000"/>
                </a:solidFill>
                <a:latin typeface="Calibri   "/>
              </a:rPr>
              <a:t>sumusunod</a:t>
            </a:r>
            <a:endParaRPr lang="en-US" sz="3200" dirty="0">
              <a:solidFill>
                <a:srgbClr val="FF0000"/>
              </a:solidFill>
            </a:endParaRPr>
          </a:p>
        </p:txBody>
      </p:sp>
    </p:spTree>
    <p:extLst>
      <p:ext uri="{BB962C8B-B14F-4D97-AF65-F5344CB8AC3E}">
        <p14:creationId xmlns:p14="http://schemas.microsoft.com/office/powerpoint/2010/main" val="1149412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Props1.xml><?xml version="1.0" encoding="utf-8"?>
<ds:datastoreItem xmlns:ds="http://schemas.openxmlformats.org/officeDocument/2006/customXml" ds:itemID="{6EF07BFC-875E-4972-8095-10DE279B621C}">
  <ds:schemaRefs>
    <ds:schemaRef ds:uri="http://www.boldonjames.com/2008/01/sie/internal/label"/>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713</TotalTime>
  <Words>1914</Words>
  <Application>Microsoft Office PowerPoint</Application>
  <PresentationFormat>Widescreen</PresentationFormat>
  <Paragraphs>294</Paragraphs>
  <Slides>20</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Bradley Hand ITC</vt:lpstr>
      <vt:lpstr>Calibri</vt:lpstr>
      <vt:lpstr>Calibri   </vt:lpstr>
      <vt:lpstr>Calibri Light</vt:lpstr>
      <vt:lpstr>Courier New</vt:lpstr>
      <vt:lpstr>Office Theme</vt:lpstr>
      <vt:lpstr>AGAPAN ang PULMONYA, MAGPABAKUNA </vt:lpstr>
      <vt:lpstr>Disclosures</vt:lpstr>
      <vt:lpstr>Ano ang Streptococcus pneumoniae?</vt:lpstr>
      <vt:lpstr>PowerPoint Presentation</vt:lpstr>
      <vt:lpstr>Paano nagkakaroon ng Pulmonya?</vt:lpstr>
      <vt:lpstr>PowerPoint Presentation</vt:lpstr>
      <vt:lpstr>Ikaw ba ay isa sa mga sumusunod?</vt:lpstr>
      <vt:lpstr>Ikaw ba ay isa sa mga sumusunod?</vt:lpstr>
      <vt:lpstr>Bakit kailangan ng bakuna sa pulmonya ng mga sumusunod?</vt:lpstr>
      <vt:lpstr>Kung ikaw ay DIABETIC</vt:lpstr>
      <vt:lpstr>PowerPoint Presentation</vt:lpstr>
      <vt:lpstr>PowerPoint Presentation</vt:lpstr>
      <vt:lpstr>PowerPoint Presentation</vt:lpstr>
      <vt:lpstr>Ano pa ang ibang bakunang kailangan?</vt:lpstr>
      <vt:lpstr>May mga handang tumulong sa iyo tungkol sa bakuna!  Ang bakuna sa pulmonya ay mahalaga!  Ang bakuna ay ligtas!</vt:lpstr>
      <vt:lpstr>AGAPAN ang PULMONYA, MAGPABAKUNA! </vt:lpstr>
      <vt:lpstr>PowerPoint Presentation</vt:lpstr>
      <vt:lpstr>Selected Safety Information</vt:lpstr>
      <vt:lpstr>Selected Safety Information</vt:lpstr>
      <vt:lpstr>Selected Safety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Recommended Vaccines  for Patients with Chronic Conditions League of Experts Speaker’s Forum Grand Hyatt Hotel, BGC Dec 9, 2018</dc:title>
  <dc:creator>Rod Samuel Solante</dc:creator>
  <cp:lastModifiedBy>Sohan Gosavi</cp:lastModifiedBy>
  <cp:revision>35</cp:revision>
  <dcterms:created xsi:type="dcterms:W3CDTF">2018-12-08T13:34:47Z</dcterms:created>
  <dcterms:modified xsi:type="dcterms:W3CDTF">2023-12-15T06:40:33Z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1946436700</vt:i4>
  </property>
  <property fmtid="{D5CDD505-2E9C-101B-9397-08002B2CF9AE}" pid="3" name="_NewReviewCycle">
    <vt:lpwstr/>
  </property>
  <property fmtid="{D5CDD505-2E9C-101B-9397-08002B2CF9AE}" pid="4" name="_EmailSubject">
    <vt:lpwstr>Infographics about HPV</vt:lpwstr>
  </property>
  <property fmtid="{D5CDD505-2E9C-101B-9397-08002B2CF9AE}" pid="5" name="_AuthorEmail">
    <vt:lpwstr>catherine.ann.basilad@merck.com</vt:lpwstr>
  </property>
  <property fmtid="{D5CDD505-2E9C-101B-9397-08002B2CF9AE}" pid="6" name="_AuthorEmailDisplayName">
    <vt:lpwstr>Basilad, Catherine Ann David</vt:lpwstr>
  </property>
  <property fmtid="{D5CDD505-2E9C-101B-9397-08002B2CF9AE}" pid="7" name="_PreviousAdHocReviewCycleID">
    <vt:i4>128281232</vt:i4>
  </property>
  <property fmtid="{D5CDD505-2E9C-101B-9397-08002B2CF9AE}" pid="8" name="docIndexRef">
    <vt:lpwstr>26828309-e4dc-4861-981e-fa792e6d92e4</vt:lpwstr>
  </property>
  <property fmtid="{D5CDD505-2E9C-101B-9397-08002B2CF9AE}" pid="9" name="bjSaver">
    <vt:lpwstr>qI9iHH1+LxM+U7b8Bnz8IbViaKDlbUVP</vt:lpwstr>
  </property>
  <property fmtid="{D5CDD505-2E9C-101B-9397-08002B2CF9AE}" pid="10"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11" name="bjDocumentLabelXML-0">
    <vt:lpwstr>ames.com/2008/01/sie/internal/label"&gt;&lt;element uid="9920fcc9-9f43-4d43-9e3e-b98a219cfd55" value="" /&gt;&lt;/sisl&gt;</vt:lpwstr>
  </property>
  <property fmtid="{D5CDD505-2E9C-101B-9397-08002B2CF9AE}" pid="12" name="bjDocumentSecurityLabel">
    <vt:lpwstr>Not Classified</vt:lpwstr>
  </property>
</Properties>
</file>